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
  </p:notesMasterIdLst>
  <p:sldIdLst>
    <p:sldId id="256" r:id="rId2"/>
  </p:sldIdLst>
  <p:sldSz cx="40233600" cy="18288000"/>
  <p:notesSz cx="6858000" cy="9144000"/>
  <p:defaultTextStyle>
    <a:defPPr>
      <a:defRPr lang="en-US"/>
    </a:defPPr>
    <a:lvl1pPr marL="0" algn="l" defTabSz="1671031" rtl="0" eaLnBrk="1" latinLnBrk="0" hangingPunct="1">
      <a:defRPr sz="6600" kern="1200">
        <a:solidFill>
          <a:schemeClr val="tx1"/>
        </a:solidFill>
        <a:latin typeface="+mn-lt"/>
        <a:ea typeface="+mn-ea"/>
        <a:cs typeface="+mn-cs"/>
      </a:defRPr>
    </a:lvl1pPr>
    <a:lvl2pPr marL="1671031" algn="l" defTabSz="1671031" rtl="0" eaLnBrk="1" latinLnBrk="0" hangingPunct="1">
      <a:defRPr sz="6600" kern="1200">
        <a:solidFill>
          <a:schemeClr val="tx1"/>
        </a:solidFill>
        <a:latin typeface="+mn-lt"/>
        <a:ea typeface="+mn-ea"/>
        <a:cs typeface="+mn-cs"/>
      </a:defRPr>
    </a:lvl2pPr>
    <a:lvl3pPr marL="3342063" algn="l" defTabSz="1671031" rtl="0" eaLnBrk="1" latinLnBrk="0" hangingPunct="1">
      <a:defRPr sz="6600" kern="1200">
        <a:solidFill>
          <a:schemeClr val="tx1"/>
        </a:solidFill>
        <a:latin typeface="+mn-lt"/>
        <a:ea typeface="+mn-ea"/>
        <a:cs typeface="+mn-cs"/>
      </a:defRPr>
    </a:lvl3pPr>
    <a:lvl4pPr marL="5013094" algn="l" defTabSz="1671031" rtl="0" eaLnBrk="1" latinLnBrk="0" hangingPunct="1">
      <a:defRPr sz="6600" kern="1200">
        <a:solidFill>
          <a:schemeClr val="tx1"/>
        </a:solidFill>
        <a:latin typeface="+mn-lt"/>
        <a:ea typeface="+mn-ea"/>
        <a:cs typeface="+mn-cs"/>
      </a:defRPr>
    </a:lvl4pPr>
    <a:lvl5pPr marL="6684126" algn="l" defTabSz="1671031" rtl="0" eaLnBrk="1" latinLnBrk="0" hangingPunct="1">
      <a:defRPr sz="6600" kern="1200">
        <a:solidFill>
          <a:schemeClr val="tx1"/>
        </a:solidFill>
        <a:latin typeface="+mn-lt"/>
        <a:ea typeface="+mn-ea"/>
        <a:cs typeface="+mn-cs"/>
      </a:defRPr>
    </a:lvl5pPr>
    <a:lvl6pPr marL="8355157" algn="l" defTabSz="1671031" rtl="0" eaLnBrk="1" latinLnBrk="0" hangingPunct="1">
      <a:defRPr sz="6600" kern="1200">
        <a:solidFill>
          <a:schemeClr val="tx1"/>
        </a:solidFill>
        <a:latin typeface="+mn-lt"/>
        <a:ea typeface="+mn-ea"/>
        <a:cs typeface="+mn-cs"/>
      </a:defRPr>
    </a:lvl6pPr>
    <a:lvl7pPr marL="10026188" algn="l" defTabSz="1671031" rtl="0" eaLnBrk="1" latinLnBrk="0" hangingPunct="1">
      <a:defRPr sz="6600" kern="1200">
        <a:solidFill>
          <a:schemeClr val="tx1"/>
        </a:solidFill>
        <a:latin typeface="+mn-lt"/>
        <a:ea typeface="+mn-ea"/>
        <a:cs typeface="+mn-cs"/>
      </a:defRPr>
    </a:lvl7pPr>
    <a:lvl8pPr marL="11697220" algn="l" defTabSz="1671031" rtl="0" eaLnBrk="1" latinLnBrk="0" hangingPunct="1">
      <a:defRPr sz="6600" kern="1200">
        <a:solidFill>
          <a:schemeClr val="tx1"/>
        </a:solidFill>
        <a:latin typeface="+mn-lt"/>
        <a:ea typeface="+mn-ea"/>
        <a:cs typeface="+mn-cs"/>
      </a:defRPr>
    </a:lvl8pPr>
    <a:lvl9pPr marL="13368247" algn="l" defTabSz="1671031" rtl="0" eaLnBrk="1" latinLnBrk="0" hangingPunct="1">
      <a:defRPr sz="66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34585" autoAdjust="0"/>
    <p:restoredTop sz="96721" autoAdjust="0"/>
  </p:normalViewPr>
  <p:slideViewPr>
    <p:cSldViewPr snapToGrid="0" snapToObjects="1" showGuides="1">
      <p:cViewPr>
        <p:scale>
          <a:sx n="50" d="100"/>
          <a:sy n="50" d="100"/>
        </p:scale>
        <p:origin x="-80" y="928"/>
      </p:cViewPr>
      <p:guideLst>
        <p:guide orient="horz" pos="11187"/>
        <p:guide/>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4" Type="http://schemas.openxmlformats.org/officeDocument/2006/relationships/printerSettings" Target="printerSettings/printerSettings1.bin"/><Relationship Id="rId5" Type="http://schemas.openxmlformats.org/officeDocument/2006/relationships/presProps" Target="presProps.xml"/><Relationship Id="rId6" Type="http://schemas.openxmlformats.org/officeDocument/2006/relationships/viewProps" Target="viewProps.xml"/><Relationship Id="rId7" Type="http://schemas.openxmlformats.org/officeDocument/2006/relationships/theme" Target="theme/theme1.xml"/><Relationship Id="rId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A23794E-86A6-6C45-BA69-7373418D0AEE}" type="datetimeFigureOut">
              <a:rPr lang="en-US" smtClean="0"/>
              <a:t>2/17/17</a:t>
            </a:fld>
            <a:endParaRPr lang="en-US"/>
          </a:p>
        </p:txBody>
      </p:sp>
      <p:sp>
        <p:nvSpPr>
          <p:cNvPr id="4" name="Slide Image Placeholder 3"/>
          <p:cNvSpPr>
            <a:spLocks noGrp="1" noRot="1" noChangeAspect="1"/>
          </p:cNvSpPr>
          <p:nvPr>
            <p:ph type="sldImg" idx="2"/>
          </p:nvPr>
        </p:nvSpPr>
        <p:spPr>
          <a:xfrm>
            <a:off x="-342900" y="685800"/>
            <a:ext cx="75438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456BDC8-33F2-ED43-9D1D-43630665326C}" type="slidenum">
              <a:rPr lang="en-US" smtClean="0"/>
              <a:t>‹#›</a:t>
            </a:fld>
            <a:endParaRPr lang="en-US"/>
          </a:p>
        </p:txBody>
      </p:sp>
    </p:spTree>
    <p:extLst>
      <p:ext uri="{BB962C8B-B14F-4D97-AF65-F5344CB8AC3E}">
        <p14:creationId xmlns:p14="http://schemas.microsoft.com/office/powerpoint/2010/main" val="273273393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56BDC8-33F2-ED43-9D1D-43630665326C}" type="slidenum">
              <a:rPr lang="en-US" smtClean="0"/>
              <a:t>1</a:t>
            </a:fld>
            <a:endParaRPr lang="en-US"/>
          </a:p>
        </p:txBody>
      </p:sp>
    </p:spTree>
    <p:extLst>
      <p:ext uri="{BB962C8B-B14F-4D97-AF65-F5344CB8AC3E}">
        <p14:creationId xmlns:p14="http://schemas.microsoft.com/office/powerpoint/2010/main" val="32403270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17520" y="5681145"/>
            <a:ext cx="34198560" cy="3920067"/>
          </a:xfrm>
        </p:spPr>
        <p:txBody>
          <a:bodyPr/>
          <a:lstStyle/>
          <a:p>
            <a:r>
              <a:rPr lang="en-US" smtClean="0"/>
              <a:t>Click to edit Master title style</a:t>
            </a:r>
            <a:endParaRPr lang="en-US"/>
          </a:p>
        </p:txBody>
      </p:sp>
      <p:sp>
        <p:nvSpPr>
          <p:cNvPr id="3" name="Subtitle 2"/>
          <p:cNvSpPr>
            <a:spLocks noGrp="1"/>
          </p:cNvSpPr>
          <p:nvPr>
            <p:ph type="subTitle" idx="1"/>
          </p:nvPr>
        </p:nvSpPr>
        <p:spPr>
          <a:xfrm>
            <a:off x="6035040" y="10363200"/>
            <a:ext cx="28163520" cy="4673600"/>
          </a:xfrm>
        </p:spPr>
        <p:txBody>
          <a:bodyPr/>
          <a:lstStyle>
            <a:lvl1pPr marL="0" indent="0" algn="ctr">
              <a:buNone/>
              <a:defRPr>
                <a:solidFill>
                  <a:schemeClr val="tx1">
                    <a:tint val="75000"/>
                  </a:schemeClr>
                </a:solidFill>
              </a:defRPr>
            </a:lvl1pPr>
            <a:lvl2pPr marL="1671031" indent="0" algn="ctr">
              <a:buNone/>
              <a:defRPr>
                <a:solidFill>
                  <a:schemeClr val="tx1">
                    <a:tint val="75000"/>
                  </a:schemeClr>
                </a:solidFill>
              </a:defRPr>
            </a:lvl2pPr>
            <a:lvl3pPr marL="3342063" indent="0" algn="ctr">
              <a:buNone/>
              <a:defRPr>
                <a:solidFill>
                  <a:schemeClr val="tx1">
                    <a:tint val="75000"/>
                  </a:schemeClr>
                </a:solidFill>
              </a:defRPr>
            </a:lvl3pPr>
            <a:lvl4pPr marL="5013094" indent="0" algn="ctr">
              <a:buNone/>
              <a:defRPr>
                <a:solidFill>
                  <a:schemeClr val="tx1">
                    <a:tint val="75000"/>
                  </a:schemeClr>
                </a:solidFill>
              </a:defRPr>
            </a:lvl4pPr>
            <a:lvl5pPr marL="6684126" indent="0" algn="ctr">
              <a:buNone/>
              <a:defRPr>
                <a:solidFill>
                  <a:schemeClr val="tx1">
                    <a:tint val="75000"/>
                  </a:schemeClr>
                </a:solidFill>
              </a:defRPr>
            </a:lvl5pPr>
            <a:lvl6pPr marL="8355157" indent="0" algn="ctr">
              <a:buNone/>
              <a:defRPr>
                <a:solidFill>
                  <a:schemeClr val="tx1">
                    <a:tint val="75000"/>
                  </a:schemeClr>
                </a:solidFill>
              </a:defRPr>
            </a:lvl6pPr>
            <a:lvl7pPr marL="10026188" indent="0" algn="ctr">
              <a:buNone/>
              <a:defRPr>
                <a:solidFill>
                  <a:schemeClr val="tx1">
                    <a:tint val="75000"/>
                  </a:schemeClr>
                </a:solidFill>
              </a:defRPr>
            </a:lvl7pPr>
            <a:lvl8pPr marL="11697220" indent="0" algn="ctr">
              <a:buNone/>
              <a:defRPr>
                <a:solidFill>
                  <a:schemeClr val="tx1">
                    <a:tint val="75000"/>
                  </a:schemeClr>
                </a:solidFill>
              </a:defRPr>
            </a:lvl8pPr>
            <a:lvl9pPr marL="13368247"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020FCE5-C9F0-F84F-88F1-E33E938C6883}" type="datetimeFigureOut">
              <a:rPr lang="en-US" smtClean="0"/>
              <a:t>2/17/17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9FB6FC-42F5-EF4C-AD9E-6D85BA137BDE}" type="slidenum">
              <a:rPr lang="en-US" smtClean="0"/>
              <a:t>‹#›</a:t>
            </a:fld>
            <a:endParaRPr lang="en-US"/>
          </a:p>
        </p:txBody>
      </p:sp>
    </p:spTree>
    <p:extLst>
      <p:ext uri="{BB962C8B-B14F-4D97-AF65-F5344CB8AC3E}">
        <p14:creationId xmlns:p14="http://schemas.microsoft.com/office/powerpoint/2010/main" val="1175631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020FCE5-C9F0-F84F-88F1-E33E938C6883}" type="datetimeFigureOut">
              <a:rPr lang="en-US" smtClean="0"/>
              <a:t>2/17/17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9FB6FC-42F5-EF4C-AD9E-6D85BA137BDE}" type="slidenum">
              <a:rPr lang="en-US" smtClean="0"/>
              <a:t>‹#›</a:t>
            </a:fld>
            <a:endParaRPr lang="en-US"/>
          </a:p>
        </p:txBody>
      </p:sp>
    </p:spTree>
    <p:extLst>
      <p:ext uri="{BB962C8B-B14F-4D97-AF65-F5344CB8AC3E}">
        <p14:creationId xmlns:p14="http://schemas.microsoft.com/office/powerpoint/2010/main" val="41062164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28349379" y="1951580"/>
            <a:ext cx="39828470" cy="4161366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849997" y="1951580"/>
            <a:ext cx="118828820" cy="4161366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020FCE5-C9F0-F84F-88F1-E33E938C6883}" type="datetimeFigureOut">
              <a:rPr lang="en-US" smtClean="0"/>
              <a:t>2/17/17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9FB6FC-42F5-EF4C-AD9E-6D85BA137BDE}" type="slidenum">
              <a:rPr lang="en-US" smtClean="0"/>
              <a:t>‹#›</a:t>
            </a:fld>
            <a:endParaRPr lang="en-US"/>
          </a:p>
        </p:txBody>
      </p:sp>
    </p:spTree>
    <p:extLst>
      <p:ext uri="{BB962C8B-B14F-4D97-AF65-F5344CB8AC3E}">
        <p14:creationId xmlns:p14="http://schemas.microsoft.com/office/powerpoint/2010/main" val="11780266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020FCE5-C9F0-F84F-88F1-E33E938C6883}" type="datetimeFigureOut">
              <a:rPr lang="en-US" smtClean="0"/>
              <a:t>2/17/17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9FB6FC-42F5-EF4C-AD9E-6D85BA137BDE}" type="slidenum">
              <a:rPr lang="en-US" smtClean="0"/>
              <a:t>‹#›</a:t>
            </a:fld>
            <a:endParaRPr lang="en-US"/>
          </a:p>
        </p:txBody>
      </p:sp>
    </p:spTree>
    <p:extLst>
      <p:ext uri="{BB962C8B-B14F-4D97-AF65-F5344CB8AC3E}">
        <p14:creationId xmlns:p14="http://schemas.microsoft.com/office/powerpoint/2010/main" val="33118269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178177" y="11751737"/>
            <a:ext cx="34198560" cy="3632200"/>
          </a:xfrm>
        </p:spPr>
        <p:txBody>
          <a:bodyPr anchor="t"/>
          <a:lstStyle>
            <a:lvl1pPr algn="l">
              <a:defRPr sz="14600" b="1" cap="all"/>
            </a:lvl1pPr>
          </a:lstStyle>
          <a:p>
            <a:r>
              <a:rPr lang="en-US" smtClean="0"/>
              <a:t>Click to edit Master title style</a:t>
            </a:r>
            <a:endParaRPr lang="en-US"/>
          </a:p>
        </p:txBody>
      </p:sp>
      <p:sp>
        <p:nvSpPr>
          <p:cNvPr id="3" name="Text Placeholder 2"/>
          <p:cNvSpPr>
            <a:spLocks noGrp="1"/>
          </p:cNvSpPr>
          <p:nvPr>
            <p:ph type="body" idx="1"/>
          </p:nvPr>
        </p:nvSpPr>
        <p:spPr>
          <a:xfrm>
            <a:off x="3178177" y="7751247"/>
            <a:ext cx="34198560" cy="4000499"/>
          </a:xfrm>
        </p:spPr>
        <p:txBody>
          <a:bodyPr anchor="b"/>
          <a:lstStyle>
            <a:lvl1pPr marL="0" indent="0">
              <a:buNone/>
              <a:defRPr sz="7300">
                <a:solidFill>
                  <a:schemeClr val="tx1">
                    <a:tint val="75000"/>
                  </a:schemeClr>
                </a:solidFill>
              </a:defRPr>
            </a:lvl1pPr>
            <a:lvl2pPr marL="1671031" indent="0">
              <a:buNone/>
              <a:defRPr sz="6600">
                <a:solidFill>
                  <a:schemeClr val="tx1">
                    <a:tint val="75000"/>
                  </a:schemeClr>
                </a:solidFill>
              </a:defRPr>
            </a:lvl2pPr>
            <a:lvl3pPr marL="3342063" indent="0">
              <a:buNone/>
              <a:defRPr sz="5900">
                <a:solidFill>
                  <a:schemeClr val="tx1">
                    <a:tint val="75000"/>
                  </a:schemeClr>
                </a:solidFill>
              </a:defRPr>
            </a:lvl3pPr>
            <a:lvl4pPr marL="5013094" indent="0">
              <a:buNone/>
              <a:defRPr sz="5100">
                <a:solidFill>
                  <a:schemeClr val="tx1">
                    <a:tint val="75000"/>
                  </a:schemeClr>
                </a:solidFill>
              </a:defRPr>
            </a:lvl4pPr>
            <a:lvl5pPr marL="6684126" indent="0">
              <a:buNone/>
              <a:defRPr sz="5100">
                <a:solidFill>
                  <a:schemeClr val="tx1">
                    <a:tint val="75000"/>
                  </a:schemeClr>
                </a:solidFill>
              </a:defRPr>
            </a:lvl5pPr>
            <a:lvl6pPr marL="8355157" indent="0">
              <a:buNone/>
              <a:defRPr sz="5100">
                <a:solidFill>
                  <a:schemeClr val="tx1">
                    <a:tint val="75000"/>
                  </a:schemeClr>
                </a:solidFill>
              </a:defRPr>
            </a:lvl6pPr>
            <a:lvl7pPr marL="10026188" indent="0">
              <a:buNone/>
              <a:defRPr sz="5100">
                <a:solidFill>
                  <a:schemeClr val="tx1">
                    <a:tint val="75000"/>
                  </a:schemeClr>
                </a:solidFill>
              </a:defRPr>
            </a:lvl7pPr>
            <a:lvl8pPr marL="11697220" indent="0">
              <a:buNone/>
              <a:defRPr sz="5100">
                <a:solidFill>
                  <a:schemeClr val="tx1">
                    <a:tint val="75000"/>
                  </a:schemeClr>
                </a:solidFill>
              </a:defRPr>
            </a:lvl8pPr>
            <a:lvl9pPr marL="13368247" indent="0">
              <a:buNone/>
              <a:defRPr sz="51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020FCE5-C9F0-F84F-88F1-E33E938C6883}" type="datetimeFigureOut">
              <a:rPr lang="en-US" smtClean="0"/>
              <a:t>2/17/17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9FB6FC-42F5-EF4C-AD9E-6D85BA137BDE}" type="slidenum">
              <a:rPr lang="en-US" smtClean="0"/>
              <a:t>‹#›</a:t>
            </a:fld>
            <a:endParaRPr lang="en-US"/>
          </a:p>
        </p:txBody>
      </p:sp>
    </p:spTree>
    <p:extLst>
      <p:ext uri="{BB962C8B-B14F-4D97-AF65-F5344CB8AC3E}">
        <p14:creationId xmlns:p14="http://schemas.microsoft.com/office/powerpoint/2010/main" val="14179577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850017" y="11379212"/>
            <a:ext cx="79328643" cy="32186035"/>
          </a:xfrm>
        </p:spPr>
        <p:txBody>
          <a:bodyPr/>
          <a:lstStyle>
            <a:lvl1pPr>
              <a:defRPr sz="10200"/>
            </a:lvl1pPr>
            <a:lvl2pPr>
              <a:defRPr sz="8800"/>
            </a:lvl2pPr>
            <a:lvl3pPr>
              <a:defRPr sz="7300"/>
            </a:lvl3pPr>
            <a:lvl4pPr>
              <a:defRPr sz="6600"/>
            </a:lvl4pPr>
            <a:lvl5pPr>
              <a:defRPr sz="6600"/>
            </a:lvl5pPr>
            <a:lvl6pPr>
              <a:defRPr sz="6600"/>
            </a:lvl6pPr>
            <a:lvl7pPr>
              <a:defRPr sz="6600"/>
            </a:lvl7pPr>
            <a:lvl8pPr>
              <a:defRPr sz="6600"/>
            </a:lvl8pPr>
            <a:lvl9pPr>
              <a:defRPr sz="6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88849200" y="11379212"/>
            <a:ext cx="79328647" cy="32186035"/>
          </a:xfrm>
        </p:spPr>
        <p:txBody>
          <a:bodyPr/>
          <a:lstStyle>
            <a:lvl1pPr>
              <a:defRPr sz="10200"/>
            </a:lvl1pPr>
            <a:lvl2pPr>
              <a:defRPr sz="8800"/>
            </a:lvl2pPr>
            <a:lvl3pPr>
              <a:defRPr sz="7300"/>
            </a:lvl3pPr>
            <a:lvl4pPr>
              <a:defRPr sz="6600"/>
            </a:lvl4pPr>
            <a:lvl5pPr>
              <a:defRPr sz="6600"/>
            </a:lvl5pPr>
            <a:lvl6pPr>
              <a:defRPr sz="6600"/>
            </a:lvl6pPr>
            <a:lvl7pPr>
              <a:defRPr sz="6600"/>
            </a:lvl7pPr>
            <a:lvl8pPr>
              <a:defRPr sz="6600"/>
            </a:lvl8pPr>
            <a:lvl9pPr>
              <a:defRPr sz="6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020FCE5-C9F0-F84F-88F1-E33E938C6883}" type="datetimeFigureOut">
              <a:rPr lang="en-US" smtClean="0"/>
              <a:t>2/17/17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9FB6FC-42F5-EF4C-AD9E-6D85BA137BDE}" type="slidenum">
              <a:rPr lang="en-US" smtClean="0"/>
              <a:t>‹#›</a:t>
            </a:fld>
            <a:endParaRPr lang="en-US"/>
          </a:p>
        </p:txBody>
      </p:sp>
    </p:spTree>
    <p:extLst>
      <p:ext uri="{BB962C8B-B14F-4D97-AF65-F5344CB8AC3E}">
        <p14:creationId xmlns:p14="http://schemas.microsoft.com/office/powerpoint/2010/main" val="33345550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011680" y="732368"/>
            <a:ext cx="36210240" cy="3048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011680" y="4093635"/>
            <a:ext cx="17776827" cy="1706032"/>
          </a:xfrm>
        </p:spPr>
        <p:txBody>
          <a:bodyPr anchor="b"/>
          <a:lstStyle>
            <a:lvl1pPr marL="0" indent="0">
              <a:buNone/>
              <a:defRPr sz="8800" b="1"/>
            </a:lvl1pPr>
            <a:lvl2pPr marL="1671031" indent="0">
              <a:buNone/>
              <a:defRPr sz="7300" b="1"/>
            </a:lvl2pPr>
            <a:lvl3pPr marL="3342063" indent="0">
              <a:buNone/>
              <a:defRPr sz="6600" b="1"/>
            </a:lvl3pPr>
            <a:lvl4pPr marL="5013094" indent="0">
              <a:buNone/>
              <a:defRPr sz="5900" b="1"/>
            </a:lvl4pPr>
            <a:lvl5pPr marL="6684126" indent="0">
              <a:buNone/>
              <a:defRPr sz="5900" b="1"/>
            </a:lvl5pPr>
            <a:lvl6pPr marL="8355157" indent="0">
              <a:buNone/>
              <a:defRPr sz="5900" b="1"/>
            </a:lvl6pPr>
            <a:lvl7pPr marL="10026188" indent="0">
              <a:buNone/>
              <a:defRPr sz="5900" b="1"/>
            </a:lvl7pPr>
            <a:lvl8pPr marL="11697220" indent="0">
              <a:buNone/>
              <a:defRPr sz="5900" b="1"/>
            </a:lvl8pPr>
            <a:lvl9pPr marL="13368247" indent="0">
              <a:buNone/>
              <a:defRPr sz="5900" b="1"/>
            </a:lvl9pPr>
          </a:lstStyle>
          <a:p>
            <a:pPr lvl="0"/>
            <a:r>
              <a:rPr lang="en-US" smtClean="0"/>
              <a:t>Click to edit Master text styles</a:t>
            </a:r>
          </a:p>
        </p:txBody>
      </p:sp>
      <p:sp>
        <p:nvSpPr>
          <p:cNvPr id="4" name="Content Placeholder 3"/>
          <p:cNvSpPr>
            <a:spLocks noGrp="1"/>
          </p:cNvSpPr>
          <p:nvPr>
            <p:ph sz="half" idx="2"/>
          </p:nvPr>
        </p:nvSpPr>
        <p:spPr>
          <a:xfrm>
            <a:off x="2011680" y="5799667"/>
            <a:ext cx="17776827" cy="10536768"/>
          </a:xfrm>
        </p:spPr>
        <p:txBody>
          <a:bodyPr/>
          <a:lstStyle>
            <a:lvl1pPr>
              <a:defRPr sz="8800"/>
            </a:lvl1pPr>
            <a:lvl2pPr>
              <a:defRPr sz="7300"/>
            </a:lvl2pPr>
            <a:lvl3pPr>
              <a:defRPr sz="6600"/>
            </a:lvl3pPr>
            <a:lvl4pPr>
              <a:defRPr sz="5900"/>
            </a:lvl4pPr>
            <a:lvl5pPr>
              <a:defRPr sz="5900"/>
            </a:lvl5pPr>
            <a:lvl6pPr>
              <a:defRPr sz="5900"/>
            </a:lvl6pPr>
            <a:lvl7pPr>
              <a:defRPr sz="5900"/>
            </a:lvl7pPr>
            <a:lvl8pPr>
              <a:defRPr sz="5900"/>
            </a:lvl8pPr>
            <a:lvl9pPr>
              <a:defRPr sz="5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0438112" y="4093635"/>
            <a:ext cx="17783810" cy="1706032"/>
          </a:xfrm>
        </p:spPr>
        <p:txBody>
          <a:bodyPr anchor="b"/>
          <a:lstStyle>
            <a:lvl1pPr marL="0" indent="0">
              <a:buNone/>
              <a:defRPr sz="8800" b="1"/>
            </a:lvl1pPr>
            <a:lvl2pPr marL="1671031" indent="0">
              <a:buNone/>
              <a:defRPr sz="7300" b="1"/>
            </a:lvl2pPr>
            <a:lvl3pPr marL="3342063" indent="0">
              <a:buNone/>
              <a:defRPr sz="6600" b="1"/>
            </a:lvl3pPr>
            <a:lvl4pPr marL="5013094" indent="0">
              <a:buNone/>
              <a:defRPr sz="5900" b="1"/>
            </a:lvl4pPr>
            <a:lvl5pPr marL="6684126" indent="0">
              <a:buNone/>
              <a:defRPr sz="5900" b="1"/>
            </a:lvl5pPr>
            <a:lvl6pPr marL="8355157" indent="0">
              <a:buNone/>
              <a:defRPr sz="5900" b="1"/>
            </a:lvl6pPr>
            <a:lvl7pPr marL="10026188" indent="0">
              <a:buNone/>
              <a:defRPr sz="5900" b="1"/>
            </a:lvl7pPr>
            <a:lvl8pPr marL="11697220" indent="0">
              <a:buNone/>
              <a:defRPr sz="5900" b="1"/>
            </a:lvl8pPr>
            <a:lvl9pPr marL="13368247" indent="0">
              <a:buNone/>
              <a:defRPr sz="5900" b="1"/>
            </a:lvl9pPr>
          </a:lstStyle>
          <a:p>
            <a:pPr lvl="0"/>
            <a:r>
              <a:rPr lang="en-US" smtClean="0"/>
              <a:t>Click to edit Master text styles</a:t>
            </a:r>
          </a:p>
        </p:txBody>
      </p:sp>
      <p:sp>
        <p:nvSpPr>
          <p:cNvPr id="6" name="Content Placeholder 5"/>
          <p:cNvSpPr>
            <a:spLocks noGrp="1"/>
          </p:cNvSpPr>
          <p:nvPr>
            <p:ph sz="quarter" idx="4"/>
          </p:nvPr>
        </p:nvSpPr>
        <p:spPr>
          <a:xfrm>
            <a:off x="20438112" y="5799667"/>
            <a:ext cx="17783810" cy="10536768"/>
          </a:xfrm>
        </p:spPr>
        <p:txBody>
          <a:bodyPr/>
          <a:lstStyle>
            <a:lvl1pPr>
              <a:defRPr sz="8800"/>
            </a:lvl1pPr>
            <a:lvl2pPr>
              <a:defRPr sz="7300"/>
            </a:lvl2pPr>
            <a:lvl3pPr>
              <a:defRPr sz="6600"/>
            </a:lvl3pPr>
            <a:lvl4pPr>
              <a:defRPr sz="5900"/>
            </a:lvl4pPr>
            <a:lvl5pPr>
              <a:defRPr sz="5900"/>
            </a:lvl5pPr>
            <a:lvl6pPr>
              <a:defRPr sz="5900"/>
            </a:lvl6pPr>
            <a:lvl7pPr>
              <a:defRPr sz="5900"/>
            </a:lvl7pPr>
            <a:lvl8pPr>
              <a:defRPr sz="5900"/>
            </a:lvl8pPr>
            <a:lvl9pPr>
              <a:defRPr sz="5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020FCE5-C9F0-F84F-88F1-E33E938C6883}" type="datetimeFigureOut">
              <a:rPr lang="en-US" smtClean="0"/>
              <a:t>2/17/17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29FB6FC-42F5-EF4C-AD9E-6D85BA137BDE}" type="slidenum">
              <a:rPr lang="en-US" smtClean="0"/>
              <a:t>‹#›</a:t>
            </a:fld>
            <a:endParaRPr lang="en-US"/>
          </a:p>
        </p:txBody>
      </p:sp>
    </p:spTree>
    <p:extLst>
      <p:ext uri="{BB962C8B-B14F-4D97-AF65-F5344CB8AC3E}">
        <p14:creationId xmlns:p14="http://schemas.microsoft.com/office/powerpoint/2010/main" val="10056164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020FCE5-C9F0-F84F-88F1-E33E938C6883}" type="datetimeFigureOut">
              <a:rPr lang="en-US" smtClean="0"/>
              <a:t>2/17/17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29FB6FC-42F5-EF4C-AD9E-6D85BA137BDE}" type="slidenum">
              <a:rPr lang="en-US" smtClean="0"/>
              <a:t>‹#›</a:t>
            </a:fld>
            <a:endParaRPr lang="en-US"/>
          </a:p>
        </p:txBody>
      </p:sp>
    </p:spTree>
    <p:extLst>
      <p:ext uri="{BB962C8B-B14F-4D97-AF65-F5344CB8AC3E}">
        <p14:creationId xmlns:p14="http://schemas.microsoft.com/office/powerpoint/2010/main" val="3740308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20FCE5-C9F0-F84F-88F1-E33E938C6883}" type="datetimeFigureOut">
              <a:rPr lang="en-US" smtClean="0"/>
              <a:t>2/17/17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29FB6FC-42F5-EF4C-AD9E-6D85BA137BDE}" type="slidenum">
              <a:rPr lang="en-US" smtClean="0"/>
              <a:t>‹#›</a:t>
            </a:fld>
            <a:endParaRPr lang="en-US"/>
          </a:p>
        </p:txBody>
      </p:sp>
    </p:spTree>
    <p:extLst>
      <p:ext uri="{BB962C8B-B14F-4D97-AF65-F5344CB8AC3E}">
        <p14:creationId xmlns:p14="http://schemas.microsoft.com/office/powerpoint/2010/main" val="1747230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11700" y="728133"/>
            <a:ext cx="13236577" cy="3098800"/>
          </a:xfrm>
        </p:spPr>
        <p:txBody>
          <a:bodyPr anchor="b"/>
          <a:lstStyle>
            <a:lvl1pPr algn="l">
              <a:defRPr sz="7300" b="1"/>
            </a:lvl1pPr>
          </a:lstStyle>
          <a:p>
            <a:r>
              <a:rPr lang="en-US" smtClean="0"/>
              <a:t>Click to edit Master title style</a:t>
            </a:r>
            <a:endParaRPr lang="en-US"/>
          </a:p>
        </p:txBody>
      </p:sp>
      <p:sp>
        <p:nvSpPr>
          <p:cNvPr id="3" name="Content Placeholder 2"/>
          <p:cNvSpPr>
            <a:spLocks noGrp="1"/>
          </p:cNvSpPr>
          <p:nvPr>
            <p:ph idx="1"/>
          </p:nvPr>
        </p:nvSpPr>
        <p:spPr>
          <a:xfrm>
            <a:off x="15730220" y="728146"/>
            <a:ext cx="22491700" cy="15608301"/>
          </a:xfrm>
        </p:spPr>
        <p:txBody>
          <a:bodyPr/>
          <a:lstStyle>
            <a:lvl1pPr>
              <a:defRPr sz="11700"/>
            </a:lvl1pPr>
            <a:lvl2pPr>
              <a:defRPr sz="10200"/>
            </a:lvl2pPr>
            <a:lvl3pPr>
              <a:defRPr sz="8800"/>
            </a:lvl3pPr>
            <a:lvl4pPr>
              <a:defRPr sz="7300"/>
            </a:lvl4pPr>
            <a:lvl5pPr>
              <a:defRPr sz="7300"/>
            </a:lvl5pPr>
            <a:lvl6pPr>
              <a:defRPr sz="7300"/>
            </a:lvl6pPr>
            <a:lvl7pPr>
              <a:defRPr sz="7300"/>
            </a:lvl7pPr>
            <a:lvl8pPr>
              <a:defRPr sz="7300"/>
            </a:lvl8pPr>
            <a:lvl9pPr>
              <a:defRPr sz="7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011700" y="3826946"/>
            <a:ext cx="13236577" cy="12509501"/>
          </a:xfrm>
        </p:spPr>
        <p:txBody>
          <a:bodyPr/>
          <a:lstStyle>
            <a:lvl1pPr marL="0" indent="0">
              <a:buNone/>
              <a:defRPr sz="5100"/>
            </a:lvl1pPr>
            <a:lvl2pPr marL="1671031" indent="0">
              <a:buNone/>
              <a:defRPr sz="4400"/>
            </a:lvl2pPr>
            <a:lvl3pPr marL="3342063" indent="0">
              <a:buNone/>
              <a:defRPr sz="3700"/>
            </a:lvl3pPr>
            <a:lvl4pPr marL="5013094" indent="0">
              <a:buNone/>
              <a:defRPr sz="3300"/>
            </a:lvl4pPr>
            <a:lvl5pPr marL="6684126" indent="0">
              <a:buNone/>
              <a:defRPr sz="3300"/>
            </a:lvl5pPr>
            <a:lvl6pPr marL="8355157" indent="0">
              <a:buNone/>
              <a:defRPr sz="3300"/>
            </a:lvl6pPr>
            <a:lvl7pPr marL="10026188" indent="0">
              <a:buNone/>
              <a:defRPr sz="3300"/>
            </a:lvl7pPr>
            <a:lvl8pPr marL="11697220" indent="0">
              <a:buNone/>
              <a:defRPr sz="3300"/>
            </a:lvl8pPr>
            <a:lvl9pPr marL="13368247" indent="0">
              <a:buNone/>
              <a:defRPr sz="3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020FCE5-C9F0-F84F-88F1-E33E938C6883}" type="datetimeFigureOut">
              <a:rPr lang="en-US" smtClean="0"/>
              <a:t>2/17/17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9FB6FC-42F5-EF4C-AD9E-6D85BA137BDE}" type="slidenum">
              <a:rPr lang="en-US" smtClean="0"/>
              <a:t>‹#›</a:t>
            </a:fld>
            <a:endParaRPr lang="en-US"/>
          </a:p>
        </p:txBody>
      </p:sp>
    </p:spTree>
    <p:extLst>
      <p:ext uri="{BB962C8B-B14F-4D97-AF65-F5344CB8AC3E}">
        <p14:creationId xmlns:p14="http://schemas.microsoft.com/office/powerpoint/2010/main" val="15974682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886067" y="12801600"/>
            <a:ext cx="24140160" cy="1511301"/>
          </a:xfrm>
        </p:spPr>
        <p:txBody>
          <a:bodyPr anchor="b"/>
          <a:lstStyle>
            <a:lvl1pPr algn="l">
              <a:defRPr sz="7300" b="1"/>
            </a:lvl1pPr>
          </a:lstStyle>
          <a:p>
            <a:r>
              <a:rPr lang="en-US" smtClean="0"/>
              <a:t>Click to edit Master title style</a:t>
            </a:r>
            <a:endParaRPr lang="en-US"/>
          </a:p>
        </p:txBody>
      </p:sp>
      <p:sp>
        <p:nvSpPr>
          <p:cNvPr id="3" name="Picture Placeholder 2"/>
          <p:cNvSpPr>
            <a:spLocks noGrp="1"/>
          </p:cNvSpPr>
          <p:nvPr>
            <p:ph type="pic" idx="1"/>
          </p:nvPr>
        </p:nvSpPr>
        <p:spPr>
          <a:xfrm>
            <a:off x="7886067" y="1634067"/>
            <a:ext cx="24140160" cy="10972800"/>
          </a:xfrm>
        </p:spPr>
        <p:txBody>
          <a:bodyPr/>
          <a:lstStyle>
            <a:lvl1pPr marL="0" indent="0">
              <a:buNone/>
              <a:defRPr sz="11700"/>
            </a:lvl1pPr>
            <a:lvl2pPr marL="1671031" indent="0">
              <a:buNone/>
              <a:defRPr sz="10200"/>
            </a:lvl2pPr>
            <a:lvl3pPr marL="3342063" indent="0">
              <a:buNone/>
              <a:defRPr sz="8800"/>
            </a:lvl3pPr>
            <a:lvl4pPr marL="5013094" indent="0">
              <a:buNone/>
              <a:defRPr sz="7300"/>
            </a:lvl4pPr>
            <a:lvl5pPr marL="6684126" indent="0">
              <a:buNone/>
              <a:defRPr sz="7300"/>
            </a:lvl5pPr>
            <a:lvl6pPr marL="8355157" indent="0">
              <a:buNone/>
              <a:defRPr sz="7300"/>
            </a:lvl6pPr>
            <a:lvl7pPr marL="10026188" indent="0">
              <a:buNone/>
              <a:defRPr sz="7300"/>
            </a:lvl7pPr>
            <a:lvl8pPr marL="11697220" indent="0">
              <a:buNone/>
              <a:defRPr sz="7300"/>
            </a:lvl8pPr>
            <a:lvl9pPr marL="13368247" indent="0">
              <a:buNone/>
              <a:defRPr sz="7300"/>
            </a:lvl9pPr>
          </a:lstStyle>
          <a:p>
            <a:endParaRPr lang="en-US"/>
          </a:p>
        </p:txBody>
      </p:sp>
      <p:sp>
        <p:nvSpPr>
          <p:cNvPr id="4" name="Text Placeholder 3"/>
          <p:cNvSpPr>
            <a:spLocks noGrp="1"/>
          </p:cNvSpPr>
          <p:nvPr>
            <p:ph type="body" sz="half" idx="2"/>
          </p:nvPr>
        </p:nvSpPr>
        <p:spPr>
          <a:xfrm>
            <a:off x="7886067" y="14312901"/>
            <a:ext cx="24140160" cy="2146299"/>
          </a:xfrm>
        </p:spPr>
        <p:txBody>
          <a:bodyPr/>
          <a:lstStyle>
            <a:lvl1pPr marL="0" indent="0">
              <a:buNone/>
              <a:defRPr sz="5100"/>
            </a:lvl1pPr>
            <a:lvl2pPr marL="1671031" indent="0">
              <a:buNone/>
              <a:defRPr sz="4400"/>
            </a:lvl2pPr>
            <a:lvl3pPr marL="3342063" indent="0">
              <a:buNone/>
              <a:defRPr sz="3700"/>
            </a:lvl3pPr>
            <a:lvl4pPr marL="5013094" indent="0">
              <a:buNone/>
              <a:defRPr sz="3300"/>
            </a:lvl4pPr>
            <a:lvl5pPr marL="6684126" indent="0">
              <a:buNone/>
              <a:defRPr sz="3300"/>
            </a:lvl5pPr>
            <a:lvl6pPr marL="8355157" indent="0">
              <a:buNone/>
              <a:defRPr sz="3300"/>
            </a:lvl6pPr>
            <a:lvl7pPr marL="10026188" indent="0">
              <a:buNone/>
              <a:defRPr sz="3300"/>
            </a:lvl7pPr>
            <a:lvl8pPr marL="11697220" indent="0">
              <a:buNone/>
              <a:defRPr sz="3300"/>
            </a:lvl8pPr>
            <a:lvl9pPr marL="13368247" indent="0">
              <a:buNone/>
              <a:defRPr sz="3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020FCE5-C9F0-F84F-88F1-E33E938C6883}" type="datetimeFigureOut">
              <a:rPr lang="en-US" smtClean="0"/>
              <a:t>2/17/17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9FB6FC-42F5-EF4C-AD9E-6D85BA137BDE}" type="slidenum">
              <a:rPr lang="en-US" smtClean="0"/>
              <a:t>‹#›</a:t>
            </a:fld>
            <a:endParaRPr lang="en-US"/>
          </a:p>
        </p:txBody>
      </p:sp>
    </p:spTree>
    <p:extLst>
      <p:ext uri="{BB962C8B-B14F-4D97-AF65-F5344CB8AC3E}">
        <p14:creationId xmlns:p14="http://schemas.microsoft.com/office/powerpoint/2010/main" val="378417268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011680" y="732368"/>
            <a:ext cx="36210240" cy="3048000"/>
          </a:xfrm>
          <a:prstGeom prst="rect">
            <a:avLst/>
          </a:prstGeom>
        </p:spPr>
        <p:txBody>
          <a:bodyPr vert="horz" lIns="334200" tIns="167100" rIns="334200" bIns="16710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2011680" y="4267212"/>
            <a:ext cx="36210240" cy="12069235"/>
          </a:xfrm>
          <a:prstGeom prst="rect">
            <a:avLst/>
          </a:prstGeom>
        </p:spPr>
        <p:txBody>
          <a:bodyPr vert="horz" lIns="334200" tIns="167100" rIns="334200" bIns="16710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2011680" y="16950279"/>
            <a:ext cx="9387840" cy="973667"/>
          </a:xfrm>
          <a:prstGeom prst="rect">
            <a:avLst/>
          </a:prstGeom>
        </p:spPr>
        <p:txBody>
          <a:bodyPr vert="horz" lIns="334200" tIns="167100" rIns="334200" bIns="167100" rtlCol="0" anchor="ctr"/>
          <a:lstStyle>
            <a:lvl1pPr algn="l">
              <a:defRPr sz="4400">
                <a:solidFill>
                  <a:schemeClr val="tx1">
                    <a:tint val="75000"/>
                  </a:schemeClr>
                </a:solidFill>
              </a:defRPr>
            </a:lvl1pPr>
          </a:lstStyle>
          <a:p>
            <a:fld id="{4020FCE5-C9F0-F84F-88F1-E33E938C6883}" type="datetimeFigureOut">
              <a:rPr lang="en-US" smtClean="0"/>
              <a:t>2/17/17</a:t>
            </a:fld>
            <a:endParaRPr lang="en-US"/>
          </a:p>
        </p:txBody>
      </p:sp>
      <p:sp>
        <p:nvSpPr>
          <p:cNvPr id="5" name="Footer Placeholder 4"/>
          <p:cNvSpPr>
            <a:spLocks noGrp="1"/>
          </p:cNvSpPr>
          <p:nvPr>
            <p:ph type="ftr" sz="quarter" idx="3"/>
          </p:nvPr>
        </p:nvSpPr>
        <p:spPr>
          <a:xfrm>
            <a:off x="13746480" y="16950279"/>
            <a:ext cx="12740640" cy="973667"/>
          </a:xfrm>
          <a:prstGeom prst="rect">
            <a:avLst/>
          </a:prstGeom>
        </p:spPr>
        <p:txBody>
          <a:bodyPr vert="horz" lIns="334200" tIns="167100" rIns="334200" bIns="167100" rtlCol="0" anchor="ctr"/>
          <a:lstStyle>
            <a:lvl1pPr algn="ctr">
              <a:defRPr sz="44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8834080" y="16950279"/>
            <a:ext cx="9387840" cy="973667"/>
          </a:xfrm>
          <a:prstGeom prst="rect">
            <a:avLst/>
          </a:prstGeom>
        </p:spPr>
        <p:txBody>
          <a:bodyPr vert="horz" lIns="334200" tIns="167100" rIns="334200" bIns="167100" rtlCol="0" anchor="ctr"/>
          <a:lstStyle>
            <a:lvl1pPr algn="r">
              <a:defRPr sz="4400">
                <a:solidFill>
                  <a:schemeClr val="tx1">
                    <a:tint val="75000"/>
                  </a:schemeClr>
                </a:solidFill>
              </a:defRPr>
            </a:lvl1pPr>
          </a:lstStyle>
          <a:p>
            <a:fld id="{829FB6FC-42F5-EF4C-AD9E-6D85BA137BDE}" type="slidenum">
              <a:rPr lang="en-US" smtClean="0"/>
              <a:t>‹#›</a:t>
            </a:fld>
            <a:endParaRPr lang="en-US"/>
          </a:p>
        </p:txBody>
      </p:sp>
    </p:spTree>
    <p:extLst>
      <p:ext uri="{BB962C8B-B14F-4D97-AF65-F5344CB8AC3E}">
        <p14:creationId xmlns:p14="http://schemas.microsoft.com/office/powerpoint/2010/main" val="279937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671031" rtl="0" eaLnBrk="1" latinLnBrk="0" hangingPunct="1">
        <a:spcBef>
          <a:spcPct val="0"/>
        </a:spcBef>
        <a:buNone/>
        <a:defRPr sz="16100" kern="1200">
          <a:solidFill>
            <a:schemeClr val="tx1"/>
          </a:solidFill>
          <a:latin typeface="+mj-lt"/>
          <a:ea typeface="+mj-ea"/>
          <a:cs typeface="+mj-cs"/>
        </a:defRPr>
      </a:lvl1pPr>
    </p:titleStyle>
    <p:bodyStyle>
      <a:lvl1pPr marL="1253274" indent="-1253274" algn="l" defTabSz="1671031" rtl="0" eaLnBrk="1" latinLnBrk="0" hangingPunct="1">
        <a:spcBef>
          <a:spcPct val="20000"/>
        </a:spcBef>
        <a:buFont typeface="Arial"/>
        <a:buChar char="•"/>
        <a:defRPr sz="11700" kern="1200">
          <a:solidFill>
            <a:schemeClr val="tx1"/>
          </a:solidFill>
          <a:latin typeface="+mn-lt"/>
          <a:ea typeface="+mn-ea"/>
          <a:cs typeface="+mn-cs"/>
        </a:defRPr>
      </a:lvl1pPr>
      <a:lvl2pPr marL="2715422" indent="-1044391" algn="l" defTabSz="1671031" rtl="0" eaLnBrk="1" latinLnBrk="0" hangingPunct="1">
        <a:spcBef>
          <a:spcPct val="20000"/>
        </a:spcBef>
        <a:buFont typeface="Arial"/>
        <a:buChar char="–"/>
        <a:defRPr sz="10200" kern="1200">
          <a:solidFill>
            <a:schemeClr val="tx1"/>
          </a:solidFill>
          <a:latin typeface="+mn-lt"/>
          <a:ea typeface="+mn-ea"/>
          <a:cs typeface="+mn-cs"/>
        </a:defRPr>
      </a:lvl2pPr>
      <a:lvl3pPr marL="4177578" indent="-835516" algn="l" defTabSz="1671031" rtl="0" eaLnBrk="1" latinLnBrk="0" hangingPunct="1">
        <a:spcBef>
          <a:spcPct val="20000"/>
        </a:spcBef>
        <a:buFont typeface="Arial"/>
        <a:buChar char="•"/>
        <a:defRPr sz="8800" kern="1200">
          <a:solidFill>
            <a:schemeClr val="tx1"/>
          </a:solidFill>
          <a:latin typeface="+mn-lt"/>
          <a:ea typeface="+mn-ea"/>
          <a:cs typeface="+mn-cs"/>
        </a:defRPr>
      </a:lvl3pPr>
      <a:lvl4pPr marL="5848610" indent="-835516" algn="l" defTabSz="1671031" rtl="0" eaLnBrk="1" latinLnBrk="0" hangingPunct="1">
        <a:spcBef>
          <a:spcPct val="20000"/>
        </a:spcBef>
        <a:buFont typeface="Arial"/>
        <a:buChar char="–"/>
        <a:defRPr sz="7300" kern="1200">
          <a:solidFill>
            <a:schemeClr val="tx1"/>
          </a:solidFill>
          <a:latin typeface="+mn-lt"/>
          <a:ea typeface="+mn-ea"/>
          <a:cs typeface="+mn-cs"/>
        </a:defRPr>
      </a:lvl4pPr>
      <a:lvl5pPr marL="7519641" indent="-835516" algn="l" defTabSz="1671031" rtl="0" eaLnBrk="1" latinLnBrk="0" hangingPunct="1">
        <a:spcBef>
          <a:spcPct val="20000"/>
        </a:spcBef>
        <a:buFont typeface="Arial"/>
        <a:buChar char="»"/>
        <a:defRPr sz="7300" kern="1200">
          <a:solidFill>
            <a:schemeClr val="tx1"/>
          </a:solidFill>
          <a:latin typeface="+mn-lt"/>
          <a:ea typeface="+mn-ea"/>
          <a:cs typeface="+mn-cs"/>
        </a:defRPr>
      </a:lvl5pPr>
      <a:lvl6pPr marL="9190673" indent="-835516" algn="l" defTabSz="1671031" rtl="0" eaLnBrk="1" latinLnBrk="0" hangingPunct="1">
        <a:spcBef>
          <a:spcPct val="20000"/>
        </a:spcBef>
        <a:buFont typeface="Arial"/>
        <a:buChar char="•"/>
        <a:defRPr sz="7300" kern="1200">
          <a:solidFill>
            <a:schemeClr val="tx1"/>
          </a:solidFill>
          <a:latin typeface="+mn-lt"/>
          <a:ea typeface="+mn-ea"/>
          <a:cs typeface="+mn-cs"/>
        </a:defRPr>
      </a:lvl6pPr>
      <a:lvl7pPr marL="10861704" indent="-835516" algn="l" defTabSz="1671031" rtl="0" eaLnBrk="1" latinLnBrk="0" hangingPunct="1">
        <a:spcBef>
          <a:spcPct val="20000"/>
        </a:spcBef>
        <a:buFont typeface="Arial"/>
        <a:buChar char="•"/>
        <a:defRPr sz="7300" kern="1200">
          <a:solidFill>
            <a:schemeClr val="tx1"/>
          </a:solidFill>
          <a:latin typeface="+mn-lt"/>
          <a:ea typeface="+mn-ea"/>
          <a:cs typeface="+mn-cs"/>
        </a:defRPr>
      </a:lvl7pPr>
      <a:lvl8pPr marL="12532735" indent="-835516" algn="l" defTabSz="1671031" rtl="0" eaLnBrk="1" latinLnBrk="0" hangingPunct="1">
        <a:spcBef>
          <a:spcPct val="20000"/>
        </a:spcBef>
        <a:buFont typeface="Arial"/>
        <a:buChar char="•"/>
        <a:defRPr sz="7300" kern="1200">
          <a:solidFill>
            <a:schemeClr val="tx1"/>
          </a:solidFill>
          <a:latin typeface="+mn-lt"/>
          <a:ea typeface="+mn-ea"/>
          <a:cs typeface="+mn-cs"/>
        </a:defRPr>
      </a:lvl8pPr>
      <a:lvl9pPr marL="14203763" indent="-835516" algn="l" defTabSz="1671031" rtl="0" eaLnBrk="1" latinLnBrk="0" hangingPunct="1">
        <a:spcBef>
          <a:spcPct val="20000"/>
        </a:spcBef>
        <a:buFont typeface="Arial"/>
        <a:buChar char="•"/>
        <a:defRPr sz="7300" kern="1200">
          <a:solidFill>
            <a:schemeClr val="tx1"/>
          </a:solidFill>
          <a:latin typeface="+mn-lt"/>
          <a:ea typeface="+mn-ea"/>
          <a:cs typeface="+mn-cs"/>
        </a:defRPr>
      </a:lvl9pPr>
    </p:bodyStyle>
    <p:otherStyle>
      <a:defPPr>
        <a:defRPr lang="en-US"/>
      </a:defPPr>
      <a:lvl1pPr marL="0" algn="l" defTabSz="1671031" rtl="0" eaLnBrk="1" latinLnBrk="0" hangingPunct="1">
        <a:defRPr sz="6600" kern="1200">
          <a:solidFill>
            <a:schemeClr val="tx1"/>
          </a:solidFill>
          <a:latin typeface="+mn-lt"/>
          <a:ea typeface="+mn-ea"/>
          <a:cs typeface="+mn-cs"/>
        </a:defRPr>
      </a:lvl1pPr>
      <a:lvl2pPr marL="1671031" algn="l" defTabSz="1671031" rtl="0" eaLnBrk="1" latinLnBrk="0" hangingPunct="1">
        <a:defRPr sz="6600" kern="1200">
          <a:solidFill>
            <a:schemeClr val="tx1"/>
          </a:solidFill>
          <a:latin typeface="+mn-lt"/>
          <a:ea typeface="+mn-ea"/>
          <a:cs typeface="+mn-cs"/>
        </a:defRPr>
      </a:lvl2pPr>
      <a:lvl3pPr marL="3342063" algn="l" defTabSz="1671031" rtl="0" eaLnBrk="1" latinLnBrk="0" hangingPunct="1">
        <a:defRPr sz="6600" kern="1200">
          <a:solidFill>
            <a:schemeClr val="tx1"/>
          </a:solidFill>
          <a:latin typeface="+mn-lt"/>
          <a:ea typeface="+mn-ea"/>
          <a:cs typeface="+mn-cs"/>
        </a:defRPr>
      </a:lvl3pPr>
      <a:lvl4pPr marL="5013094" algn="l" defTabSz="1671031" rtl="0" eaLnBrk="1" latinLnBrk="0" hangingPunct="1">
        <a:defRPr sz="6600" kern="1200">
          <a:solidFill>
            <a:schemeClr val="tx1"/>
          </a:solidFill>
          <a:latin typeface="+mn-lt"/>
          <a:ea typeface="+mn-ea"/>
          <a:cs typeface="+mn-cs"/>
        </a:defRPr>
      </a:lvl4pPr>
      <a:lvl5pPr marL="6684126" algn="l" defTabSz="1671031" rtl="0" eaLnBrk="1" latinLnBrk="0" hangingPunct="1">
        <a:defRPr sz="6600" kern="1200">
          <a:solidFill>
            <a:schemeClr val="tx1"/>
          </a:solidFill>
          <a:latin typeface="+mn-lt"/>
          <a:ea typeface="+mn-ea"/>
          <a:cs typeface="+mn-cs"/>
        </a:defRPr>
      </a:lvl5pPr>
      <a:lvl6pPr marL="8355157" algn="l" defTabSz="1671031" rtl="0" eaLnBrk="1" latinLnBrk="0" hangingPunct="1">
        <a:defRPr sz="6600" kern="1200">
          <a:solidFill>
            <a:schemeClr val="tx1"/>
          </a:solidFill>
          <a:latin typeface="+mn-lt"/>
          <a:ea typeface="+mn-ea"/>
          <a:cs typeface="+mn-cs"/>
        </a:defRPr>
      </a:lvl6pPr>
      <a:lvl7pPr marL="10026188" algn="l" defTabSz="1671031" rtl="0" eaLnBrk="1" latinLnBrk="0" hangingPunct="1">
        <a:defRPr sz="6600" kern="1200">
          <a:solidFill>
            <a:schemeClr val="tx1"/>
          </a:solidFill>
          <a:latin typeface="+mn-lt"/>
          <a:ea typeface="+mn-ea"/>
          <a:cs typeface="+mn-cs"/>
        </a:defRPr>
      </a:lvl7pPr>
      <a:lvl8pPr marL="11697220" algn="l" defTabSz="1671031" rtl="0" eaLnBrk="1" latinLnBrk="0" hangingPunct="1">
        <a:defRPr sz="6600" kern="1200">
          <a:solidFill>
            <a:schemeClr val="tx1"/>
          </a:solidFill>
          <a:latin typeface="+mn-lt"/>
          <a:ea typeface="+mn-ea"/>
          <a:cs typeface="+mn-cs"/>
        </a:defRPr>
      </a:lvl8pPr>
      <a:lvl9pPr marL="13368247" algn="l" defTabSz="1671031" rtl="0" eaLnBrk="1" latinLnBrk="0" hangingPunct="1">
        <a:defRPr sz="6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microsoft.com/office/2007/relationships/hdphoto" Target="../media/hdphoto2.wdp"/><Relationship Id="rId20" Type="http://schemas.openxmlformats.org/officeDocument/2006/relationships/image" Target="../media/image15.png"/><Relationship Id="rId21" Type="http://schemas.openxmlformats.org/officeDocument/2006/relationships/image" Target="../media/image16.png"/><Relationship Id="rId10" Type="http://schemas.openxmlformats.org/officeDocument/2006/relationships/image" Target="../media/image6.jpeg"/><Relationship Id="rId11" Type="http://schemas.microsoft.com/office/2007/relationships/hdphoto" Target="../media/hdphoto3.wdp"/><Relationship Id="rId12" Type="http://schemas.openxmlformats.org/officeDocument/2006/relationships/image" Target="../media/image7.jpg"/><Relationship Id="rId13" Type="http://schemas.openxmlformats.org/officeDocument/2006/relationships/image" Target="../media/image8.jpg"/><Relationship Id="rId14" Type="http://schemas.openxmlformats.org/officeDocument/2006/relationships/image" Target="../media/image9.jpg"/><Relationship Id="rId15" Type="http://schemas.openxmlformats.org/officeDocument/2006/relationships/image" Target="../media/image10.jpg"/><Relationship Id="rId16" Type="http://schemas.openxmlformats.org/officeDocument/2006/relationships/image" Target="../media/image11.jpg"/><Relationship Id="rId17" Type="http://schemas.openxmlformats.org/officeDocument/2006/relationships/image" Target="../media/image12.jpg"/><Relationship Id="rId18" Type="http://schemas.openxmlformats.org/officeDocument/2006/relationships/image" Target="../media/image13.jpg"/><Relationship Id="rId19" Type="http://schemas.openxmlformats.org/officeDocument/2006/relationships/image" Target="../media/image14.jpg"/><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emf"/><Relationship Id="rId4" Type="http://schemas.openxmlformats.org/officeDocument/2006/relationships/image" Target="../media/image2.png"/><Relationship Id="rId5" Type="http://schemas.openxmlformats.org/officeDocument/2006/relationships/image" Target="../media/image3.jpeg"/><Relationship Id="rId6" Type="http://schemas.openxmlformats.org/officeDocument/2006/relationships/image" Target="../media/image4.jpeg"/><Relationship Id="rId7" Type="http://schemas.microsoft.com/office/2007/relationships/hdphoto" Target="../media/hdphoto1.wdp"/><Relationship Id="rId8"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31" descr="Circuit for Ali.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55605" y="4054126"/>
            <a:ext cx="6049028" cy="4536771"/>
          </a:xfrm>
          <a:prstGeom prst="rect">
            <a:avLst/>
          </a:prstGeom>
        </p:spPr>
      </p:pic>
      <p:sp>
        <p:nvSpPr>
          <p:cNvPr id="4" name="Text Box 328"/>
          <p:cNvSpPr txBox="1">
            <a:spLocks noChangeArrowheads="1"/>
          </p:cNvSpPr>
          <p:nvPr/>
        </p:nvSpPr>
        <p:spPr bwMode="auto">
          <a:xfrm>
            <a:off x="3662969" y="267243"/>
            <a:ext cx="32715399" cy="24427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2202" tIns="36103" rIns="72202" bIns="36103">
            <a:spAutoFit/>
          </a:bodyPr>
          <a:lstStyle/>
          <a:p>
            <a:pPr algn="ctr" eaLnBrk="1" hangingPunct="1"/>
            <a:r>
              <a:rPr lang="en-US" b="1" dirty="0" smtClean="0">
                <a:solidFill>
                  <a:srgbClr val="17048E"/>
                </a:solidFill>
                <a:latin typeface="Arial" charset="0"/>
              </a:rPr>
              <a:t>Vagal Nerve Stimulation to Drive Hippocampal Theta Oscillations in Rats</a:t>
            </a:r>
            <a:endParaRPr lang="en-US" b="1" dirty="0" smtClean="0">
              <a:latin typeface="Arial" charset="0"/>
            </a:endParaRPr>
          </a:p>
          <a:p>
            <a:pPr algn="ctr"/>
            <a:r>
              <a:rPr lang="en-US" sz="4400" u="sng" dirty="0" smtClean="0">
                <a:latin typeface="Arial" charset="0"/>
              </a:rPr>
              <a:t>Arjang Ahmadpour</a:t>
            </a:r>
            <a:r>
              <a:rPr lang="en-US" sz="4400" dirty="0" smtClean="0">
                <a:latin typeface="Arial" charset="0"/>
              </a:rPr>
              <a:t>, Ali Izadi, Brenden Cohn-Sheehy, Lucy </a:t>
            </a:r>
            <a:r>
              <a:rPr lang="en-US" sz="4400" dirty="0" err="1" smtClean="0">
                <a:latin typeface="Arial" charset="0"/>
              </a:rPr>
              <a:t>Ogbu-Nwobodo</a:t>
            </a:r>
            <a:r>
              <a:rPr lang="en-US" sz="4400" dirty="0" smtClean="0">
                <a:latin typeface="Arial" charset="0"/>
              </a:rPr>
              <a:t>, </a:t>
            </a:r>
            <a:r>
              <a:rPr lang="en-US" sz="4400" dirty="0" err="1" smtClean="0">
                <a:latin typeface="Arial" charset="0"/>
              </a:rPr>
              <a:t>Kiarash</a:t>
            </a:r>
            <a:r>
              <a:rPr lang="en-US" sz="4400" dirty="0" smtClean="0">
                <a:latin typeface="Arial" charset="0"/>
              </a:rPr>
              <a:t> Shahlaie, Gene Gurkoff</a:t>
            </a:r>
            <a:endParaRPr lang="en-US" sz="4400" i="1" baseline="30000" dirty="0" smtClean="0">
              <a:latin typeface="Arial" charset="0"/>
              <a:cs typeface="Arial" charset="0"/>
            </a:endParaRPr>
          </a:p>
          <a:p>
            <a:pPr algn="ctr" eaLnBrk="1" hangingPunct="1"/>
            <a:r>
              <a:rPr lang="en-US" sz="4400" i="1" dirty="0" smtClean="0">
                <a:latin typeface="Arial" charset="0"/>
                <a:cs typeface="Arial" charset="0"/>
              </a:rPr>
              <a:t>Department </a:t>
            </a:r>
            <a:r>
              <a:rPr lang="en-US" sz="4400" i="1" dirty="0">
                <a:latin typeface="Arial" charset="0"/>
                <a:cs typeface="Arial" charset="0"/>
              </a:rPr>
              <a:t>of Neurological Surgery, University of California, Davis, CA, USA</a:t>
            </a:r>
          </a:p>
        </p:txBody>
      </p:sp>
      <p:pic>
        <p:nvPicPr>
          <p:cNvPr id="5" name="Picture 4" descr="ucdavis_logo"/>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98956" y="185045"/>
            <a:ext cx="3069317"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1" descr="School_Med_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028453" y="156824"/>
            <a:ext cx="2998261"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338"/>
          <p:cNvSpPr>
            <a:spLocks noChangeAspect="1" noChangeArrowheads="1"/>
          </p:cNvSpPr>
          <p:nvPr/>
        </p:nvSpPr>
        <p:spPr bwMode="auto">
          <a:xfrm>
            <a:off x="296157" y="3076733"/>
            <a:ext cx="10653671" cy="5162240"/>
          </a:xfrm>
          <a:prstGeom prst="rect">
            <a:avLst/>
          </a:prstGeom>
          <a:solidFill>
            <a:schemeClr val="bg1"/>
          </a:solidFill>
          <a:ln w="38100">
            <a:solidFill>
              <a:srgbClr val="000080"/>
            </a:solidFill>
            <a:miter lim="800000"/>
            <a:headEnd/>
            <a:tailEnd/>
          </a:ln>
        </p:spPr>
        <p:txBody>
          <a:bodyPr wrap="none" lIns="72202" tIns="0" rIns="72202" bIns="36103" anchor="ctr"/>
          <a:lstStyle/>
          <a:p>
            <a:pPr algn="ctr" defTabSz="721886"/>
            <a:endParaRPr lang="en-US" sz="1800">
              <a:cs typeface="Arial" charset="0"/>
            </a:endParaRPr>
          </a:p>
        </p:txBody>
      </p:sp>
      <p:sp>
        <p:nvSpPr>
          <p:cNvPr id="11" name="Rectangle 338"/>
          <p:cNvSpPr>
            <a:spLocks noChangeAspect="1" noChangeArrowheads="1"/>
          </p:cNvSpPr>
          <p:nvPr/>
        </p:nvSpPr>
        <p:spPr bwMode="auto">
          <a:xfrm>
            <a:off x="33814352" y="3076733"/>
            <a:ext cx="6097740" cy="6870594"/>
          </a:xfrm>
          <a:prstGeom prst="rect">
            <a:avLst/>
          </a:prstGeom>
          <a:solidFill>
            <a:schemeClr val="bg1"/>
          </a:solidFill>
          <a:ln w="38100">
            <a:solidFill>
              <a:srgbClr val="000080"/>
            </a:solidFill>
            <a:miter lim="800000"/>
            <a:headEnd/>
            <a:tailEnd/>
          </a:ln>
        </p:spPr>
        <p:txBody>
          <a:bodyPr wrap="none" lIns="72202" tIns="0" rIns="72202" bIns="36103" anchor="ctr"/>
          <a:lstStyle/>
          <a:p>
            <a:pPr algn="ctr" defTabSz="721886"/>
            <a:endParaRPr lang="en-US" sz="1800">
              <a:cs typeface="Arial" charset="0"/>
            </a:endParaRPr>
          </a:p>
        </p:txBody>
      </p:sp>
      <p:sp>
        <p:nvSpPr>
          <p:cNvPr id="15" name="Rectangle 338"/>
          <p:cNvSpPr>
            <a:spLocks noChangeArrowheads="1"/>
          </p:cNvSpPr>
          <p:nvPr/>
        </p:nvSpPr>
        <p:spPr bwMode="auto">
          <a:xfrm>
            <a:off x="296157" y="8500193"/>
            <a:ext cx="10653671" cy="9555627"/>
          </a:xfrm>
          <a:prstGeom prst="rect">
            <a:avLst/>
          </a:prstGeom>
          <a:solidFill>
            <a:schemeClr val="bg1"/>
          </a:solidFill>
          <a:ln w="38100">
            <a:solidFill>
              <a:srgbClr val="000080"/>
            </a:solidFill>
            <a:miter lim="800000"/>
            <a:headEnd/>
            <a:tailEnd/>
          </a:ln>
        </p:spPr>
        <p:txBody>
          <a:bodyPr wrap="none" lIns="72202" tIns="0" rIns="72202" bIns="36103" anchor="ctr"/>
          <a:lstStyle/>
          <a:p>
            <a:pPr algn="ctr" defTabSz="721886"/>
            <a:endParaRPr lang="en-US" sz="1800">
              <a:cs typeface="Arial" charset="0"/>
            </a:endParaRPr>
          </a:p>
        </p:txBody>
      </p:sp>
      <p:sp>
        <p:nvSpPr>
          <p:cNvPr id="16" name="Rectangle 338"/>
          <p:cNvSpPr>
            <a:spLocks noChangeAspect="1" noChangeArrowheads="1"/>
          </p:cNvSpPr>
          <p:nvPr/>
        </p:nvSpPr>
        <p:spPr bwMode="auto">
          <a:xfrm>
            <a:off x="33812599" y="10194977"/>
            <a:ext cx="6097740" cy="4880797"/>
          </a:xfrm>
          <a:prstGeom prst="rect">
            <a:avLst/>
          </a:prstGeom>
          <a:solidFill>
            <a:schemeClr val="bg1"/>
          </a:solidFill>
          <a:ln w="38100">
            <a:solidFill>
              <a:srgbClr val="000080"/>
            </a:solidFill>
            <a:miter lim="800000"/>
            <a:headEnd/>
            <a:tailEnd/>
          </a:ln>
        </p:spPr>
        <p:txBody>
          <a:bodyPr wrap="none" lIns="72202" tIns="0" rIns="72202" bIns="36103" anchor="ctr"/>
          <a:lstStyle/>
          <a:p>
            <a:pPr algn="ctr" defTabSz="721886"/>
            <a:endParaRPr lang="en-US" sz="1800" dirty="0">
              <a:cs typeface="Arial" charset="0"/>
            </a:endParaRPr>
          </a:p>
        </p:txBody>
      </p:sp>
      <p:sp>
        <p:nvSpPr>
          <p:cNvPr id="74" name="TextBox 73"/>
          <p:cNvSpPr txBox="1"/>
          <p:nvPr/>
        </p:nvSpPr>
        <p:spPr>
          <a:xfrm>
            <a:off x="33859181" y="3777882"/>
            <a:ext cx="5879126" cy="5129554"/>
          </a:xfrm>
          <a:prstGeom prst="rect">
            <a:avLst/>
          </a:prstGeom>
          <a:noFill/>
        </p:spPr>
        <p:txBody>
          <a:bodyPr wrap="square" lIns="91384" tIns="45692" rIns="91384" bIns="45692" rtlCol="0">
            <a:spAutoFit/>
          </a:bodyPr>
          <a:lstStyle/>
          <a:p>
            <a:pPr marL="342696" indent="-342696">
              <a:spcAft>
                <a:spcPts val="200"/>
              </a:spcAft>
              <a:buAutoNum type="arabicPeriod"/>
            </a:pPr>
            <a:endParaRPr lang="en-US" sz="1800" b="1" dirty="0">
              <a:latin typeface="Arial"/>
              <a:cs typeface="Arial"/>
            </a:endParaRPr>
          </a:p>
          <a:p>
            <a:pPr marL="342696" indent="-342696">
              <a:spcAft>
                <a:spcPts val="200"/>
              </a:spcAft>
              <a:buAutoNum type="arabicPeriod"/>
            </a:pPr>
            <a:r>
              <a:rPr lang="en-US" sz="1800" b="1" dirty="0" smtClean="0">
                <a:latin typeface="Arial"/>
                <a:cs typeface="Arial"/>
              </a:rPr>
              <a:t>EEG:</a:t>
            </a:r>
            <a:br>
              <a:rPr lang="en-US" sz="1800" b="1" dirty="0" smtClean="0">
                <a:latin typeface="Arial"/>
                <a:cs typeface="Arial"/>
              </a:rPr>
            </a:br>
            <a:endParaRPr lang="en-US" sz="1800" b="1" dirty="0" smtClean="0">
              <a:latin typeface="Arial"/>
              <a:cs typeface="Arial"/>
            </a:endParaRPr>
          </a:p>
          <a:p>
            <a:pPr marL="635000" lvl="0" indent="-355600">
              <a:buFont typeface="+mj-lt"/>
              <a:buAutoNum type="alphaLcPeriod"/>
            </a:pPr>
            <a:r>
              <a:rPr lang="en-US" sz="1800" b="1" dirty="0">
                <a:latin typeface="Arial"/>
                <a:cs typeface="Arial"/>
              </a:rPr>
              <a:t>Possible </a:t>
            </a:r>
            <a:r>
              <a:rPr lang="en-US" sz="1800" b="1" dirty="0" smtClean="0">
                <a:latin typeface="Arial"/>
                <a:cs typeface="Arial"/>
              </a:rPr>
              <a:t>dose</a:t>
            </a:r>
            <a:r>
              <a:rPr lang="en-US" sz="1800" b="1" dirty="0">
                <a:latin typeface="Arial"/>
                <a:cs typeface="Arial"/>
              </a:rPr>
              <a:t> </a:t>
            </a:r>
            <a:r>
              <a:rPr lang="en-US" sz="1800" b="1" dirty="0" smtClean="0">
                <a:latin typeface="Arial"/>
                <a:cs typeface="Arial"/>
              </a:rPr>
              <a:t>or </a:t>
            </a:r>
            <a:r>
              <a:rPr lang="en-US" sz="1800" b="1" dirty="0">
                <a:latin typeface="Arial"/>
                <a:cs typeface="Arial"/>
              </a:rPr>
              <a:t>time-dependent changes were observed in differences between </a:t>
            </a:r>
            <a:r>
              <a:rPr lang="en-US" sz="1800" b="1" dirty="0" smtClean="0">
                <a:latin typeface="Arial"/>
                <a:cs typeface="Arial"/>
              </a:rPr>
              <a:t>pre-stimulation </a:t>
            </a:r>
            <a:r>
              <a:rPr lang="en-US" sz="1800" b="1" dirty="0">
                <a:latin typeface="Arial"/>
                <a:cs typeface="Arial"/>
              </a:rPr>
              <a:t>and </a:t>
            </a:r>
            <a:r>
              <a:rPr lang="en-US" sz="1800" b="1" dirty="0" smtClean="0">
                <a:latin typeface="Arial"/>
                <a:cs typeface="Arial"/>
              </a:rPr>
              <a:t>post-stimulation </a:t>
            </a:r>
            <a:r>
              <a:rPr lang="en-US" sz="1800" b="1" dirty="0">
                <a:latin typeface="Arial"/>
                <a:cs typeface="Arial"/>
              </a:rPr>
              <a:t>theta coherence and peak frequency, across subjects and </a:t>
            </a:r>
            <a:r>
              <a:rPr lang="en-US" sz="1800" b="1" dirty="0" smtClean="0">
                <a:latin typeface="Arial"/>
                <a:cs typeface="Arial"/>
              </a:rPr>
              <a:t>stimulation </a:t>
            </a:r>
            <a:r>
              <a:rPr lang="en-US" sz="1800" b="1" dirty="0">
                <a:latin typeface="Arial"/>
                <a:cs typeface="Arial"/>
              </a:rPr>
              <a:t>frequencies</a:t>
            </a:r>
            <a:r>
              <a:rPr lang="en-US" sz="1800" b="1" dirty="0" smtClean="0">
                <a:latin typeface="Arial"/>
                <a:cs typeface="Arial"/>
              </a:rPr>
              <a:t>.</a:t>
            </a:r>
            <a:br>
              <a:rPr lang="en-US" sz="1800" b="1" dirty="0" smtClean="0">
                <a:latin typeface="Arial"/>
                <a:cs typeface="Arial"/>
              </a:rPr>
            </a:br>
            <a:endParaRPr lang="en-US" sz="1800" b="1" dirty="0" smtClean="0">
              <a:latin typeface="Arial"/>
              <a:cs typeface="Arial"/>
            </a:endParaRPr>
          </a:p>
          <a:p>
            <a:pPr marL="635000" indent="-355600">
              <a:buFont typeface="+mj-lt"/>
              <a:buAutoNum type="alphaLcPeriod"/>
            </a:pPr>
            <a:r>
              <a:rPr lang="en-US" sz="1800" b="1" dirty="0">
                <a:latin typeface="Arial"/>
                <a:cs typeface="Arial"/>
              </a:rPr>
              <a:t>No frequency dependent responses were observed within subjects</a:t>
            </a:r>
            <a:r>
              <a:rPr lang="en-US" sz="1800" b="1" dirty="0" smtClean="0">
                <a:latin typeface="Arial"/>
                <a:cs typeface="Arial"/>
              </a:rPr>
              <a:t>.</a:t>
            </a:r>
            <a:br>
              <a:rPr lang="en-US" sz="1800" b="1" dirty="0" smtClean="0">
                <a:latin typeface="Arial"/>
                <a:cs typeface="Arial"/>
              </a:rPr>
            </a:br>
            <a:endParaRPr lang="en-US" sz="1800" b="1" dirty="0">
              <a:latin typeface="Arial"/>
              <a:cs typeface="Arial"/>
            </a:endParaRPr>
          </a:p>
          <a:p>
            <a:pPr marL="635000" lvl="0" indent="-355600">
              <a:buFont typeface="+mj-lt"/>
              <a:buAutoNum type="alphaLcPeriod"/>
            </a:pPr>
            <a:r>
              <a:rPr lang="en-US" sz="1800" b="1" dirty="0">
                <a:latin typeface="Arial"/>
                <a:cs typeface="Arial"/>
              </a:rPr>
              <a:t>No trends in coherence were observed for low, mid, and high gamma bands. </a:t>
            </a:r>
            <a:r>
              <a:rPr lang="en-US" sz="1800" b="1" dirty="0" smtClean="0">
                <a:latin typeface="Arial"/>
                <a:cs typeface="Arial"/>
              </a:rPr>
              <a:t/>
            </a:r>
            <a:br>
              <a:rPr lang="en-US" sz="1800" b="1" dirty="0" smtClean="0">
                <a:latin typeface="Arial"/>
                <a:cs typeface="Arial"/>
              </a:rPr>
            </a:br>
            <a:endParaRPr lang="en-US" sz="1800" b="1" dirty="0">
              <a:latin typeface="Arial"/>
              <a:cs typeface="Arial"/>
            </a:endParaRPr>
          </a:p>
          <a:p>
            <a:pPr marL="635000" lvl="0" indent="-355600">
              <a:buFont typeface="+mj-lt"/>
              <a:buAutoNum type="alphaLcPeriod"/>
            </a:pPr>
            <a:r>
              <a:rPr lang="en-US" sz="1800" b="1" dirty="0" smtClean="0">
                <a:latin typeface="Arial"/>
                <a:cs typeface="Arial"/>
              </a:rPr>
              <a:t>More exhaustive analyses are needed to characterize possible chronic changes in EEG in stimulated animals.</a:t>
            </a:r>
          </a:p>
        </p:txBody>
      </p:sp>
      <p:sp>
        <p:nvSpPr>
          <p:cNvPr id="7" name="Rectangle 98"/>
          <p:cNvSpPr>
            <a:spLocks noChangeArrowheads="1"/>
          </p:cNvSpPr>
          <p:nvPr/>
        </p:nvSpPr>
        <p:spPr bwMode="auto">
          <a:xfrm>
            <a:off x="11256530" y="3076733"/>
            <a:ext cx="22247505" cy="557788"/>
          </a:xfrm>
          <a:prstGeom prst="rect">
            <a:avLst/>
          </a:prstGeom>
          <a:solidFill>
            <a:srgbClr val="00008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384" tIns="45692" rIns="91384" bIns="45692" anchor="ctr"/>
          <a:lstStyle/>
          <a:p>
            <a:pPr algn="ctr">
              <a:defRPr/>
            </a:pPr>
            <a:r>
              <a:rPr lang="en-US" sz="3700" dirty="0">
                <a:solidFill>
                  <a:schemeClr val="bg1"/>
                </a:solidFill>
                <a:latin typeface="Arial" charset="0"/>
              </a:rPr>
              <a:t>Results</a:t>
            </a:r>
            <a:endParaRPr lang="en-US" dirty="0">
              <a:cs typeface="+mn-cs"/>
            </a:endParaRPr>
          </a:p>
        </p:txBody>
      </p:sp>
      <p:sp>
        <p:nvSpPr>
          <p:cNvPr id="9" name="Rectangle 100"/>
          <p:cNvSpPr>
            <a:spLocks noChangeArrowheads="1"/>
          </p:cNvSpPr>
          <p:nvPr/>
        </p:nvSpPr>
        <p:spPr bwMode="auto">
          <a:xfrm>
            <a:off x="295444" y="3076733"/>
            <a:ext cx="10655252" cy="558800"/>
          </a:xfrm>
          <a:prstGeom prst="rect">
            <a:avLst/>
          </a:prstGeom>
          <a:solidFill>
            <a:srgbClr val="00008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384" tIns="45692" rIns="91384" bIns="45692" anchor="ctr"/>
          <a:lstStyle/>
          <a:p>
            <a:pPr algn="ctr">
              <a:defRPr/>
            </a:pPr>
            <a:r>
              <a:rPr lang="en-US" sz="3700" dirty="0">
                <a:solidFill>
                  <a:schemeClr val="bg1"/>
                </a:solidFill>
                <a:latin typeface="Arial" charset="0"/>
              </a:rPr>
              <a:t>Introduction</a:t>
            </a:r>
            <a:endParaRPr lang="en-US" dirty="0">
              <a:cs typeface="+mn-cs"/>
            </a:endParaRPr>
          </a:p>
        </p:txBody>
      </p:sp>
      <p:sp>
        <p:nvSpPr>
          <p:cNvPr id="66" name="Rectangle 338"/>
          <p:cNvSpPr>
            <a:spLocks noChangeAspect="1" noChangeArrowheads="1"/>
          </p:cNvSpPr>
          <p:nvPr/>
        </p:nvSpPr>
        <p:spPr bwMode="auto">
          <a:xfrm>
            <a:off x="33813703" y="15940146"/>
            <a:ext cx="6100147" cy="2115673"/>
          </a:xfrm>
          <a:prstGeom prst="rect">
            <a:avLst/>
          </a:prstGeom>
          <a:solidFill>
            <a:schemeClr val="bg1"/>
          </a:solidFill>
          <a:ln w="38100">
            <a:solidFill>
              <a:srgbClr val="000080"/>
            </a:solidFill>
            <a:miter lim="800000"/>
            <a:headEnd/>
            <a:tailEnd/>
          </a:ln>
        </p:spPr>
        <p:txBody>
          <a:bodyPr wrap="none" lIns="72202" tIns="0" rIns="72202" bIns="36103" anchor="ctr"/>
          <a:lstStyle/>
          <a:p>
            <a:pPr algn="ctr" defTabSz="721886"/>
            <a:endParaRPr lang="en-US" sz="1800" dirty="0">
              <a:cs typeface="Arial" charset="0"/>
            </a:endParaRPr>
          </a:p>
        </p:txBody>
      </p:sp>
      <p:sp>
        <p:nvSpPr>
          <p:cNvPr id="77" name="Rectangle 89"/>
          <p:cNvSpPr>
            <a:spLocks noChangeArrowheads="1"/>
          </p:cNvSpPr>
          <p:nvPr/>
        </p:nvSpPr>
        <p:spPr bwMode="auto">
          <a:xfrm>
            <a:off x="33809101" y="10194977"/>
            <a:ext cx="6101238" cy="557784"/>
          </a:xfrm>
          <a:prstGeom prst="rect">
            <a:avLst/>
          </a:prstGeom>
          <a:solidFill>
            <a:srgbClr val="00008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384" tIns="45692" rIns="91384" bIns="45692" anchor="ctr"/>
          <a:lstStyle/>
          <a:p>
            <a:pPr algn="ctr">
              <a:defRPr/>
            </a:pPr>
            <a:r>
              <a:rPr lang="en-US" sz="3700" dirty="0">
                <a:solidFill>
                  <a:schemeClr val="bg1"/>
                </a:solidFill>
                <a:latin typeface="Arial" charset="0"/>
              </a:rPr>
              <a:t>Future Directions</a:t>
            </a:r>
            <a:endParaRPr lang="en-US" dirty="0">
              <a:cs typeface="+mn-cs"/>
            </a:endParaRPr>
          </a:p>
        </p:txBody>
      </p:sp>
      <p:sp>
        <p:nvSpPr>
          <p:cNvPr id="79" name="Rectangle 89"/>
          <p:cNvSpPr>
            <a:spLocks noChangeArrowheads="1"/>
          </p:cNvSpPr>
          <p:nvPr/>
        </p:nvSpPr>
        <p:spPr bwMode="auto">
          <a:xfrm>
            <a:off x="33809101" y="15244587"/>
            <a:ext cx="6099047" cy="558800"/>
          </a:xfrm>
          <a:prstGeom prst="rect">
            <a:avLst/>
          </a:prstGeom>
          <a:solidFill>
            <a:srgbClr val="00008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384" tIns="45692" rIns="91384" bIns="45692" anchor="ctr"/>
          <a:lstStyle/>
          <a:p>
            <a:pPr algn="ctr">
              <a:defRPr/>
            </a:pPr>
            <a:r>
              <a:rPr lang="en-US" sz="3700" dirty="0">
                <a:solidFill>
                  <a:schemeClr val="bg1"/>
                </a:solidFill>
                <a:latin typeface="Arial" charset="0"/>
              </a:rPr>
              <a:t>References</a:t>
            </a:r>
            <a:endParaRPr lang="en-US" dirty="0">
              <a:cs typeface="+mn-cs"/>
            </a:endParaRPr>
          </a:p>
        </p:txBody>
      </p:sp>
      <p:sp>
        <p:nvSpPr>
          <p:cNvPr id="8" name="Rectangle 89"/>
          <p:cNvSpPr>
            <a:spLocks noChangeArrowheads="1"/>
          </p:cNvSpPr>
          <p:nvPr/>
        </p:nvSpPr>
        <p:spPr bwMode="auto">
          <a:xfrm>
            <a:off x="33812607" y="3076733"/>
            <a:ext cx="6101238" cy="558800"/>
          </a:xfrm>
          <a:prstGeom prst="rect">
            <a:avLst/>
          </a:prstGeom>
          <a:solidFill>
            <a:srgbClr val="00008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384" tIns="45692" rIns="91384" bIns="45692" anchor="ctr"/>
          <a:lstStyle/>
          <a:p>
            <a:pPr algn="ctr">
              <a:defRPr/>
            </a:pPr>
            <a:r>
              <a:rPr lang="en-US" sz="3700" dirty="0">
                <a:solidFill>
                  <a:schemeClr val="bg1"/>
                </a:solidFill>
                <a:latin typeface="Arial" charset="0"/>
              </a:rPr>
              <a:t>Conclusions</a:t>
            </a:r>
            <a:endParaRPr lang="en-US" dirty="0">
              <a:cs typeface="+mn-cs"/>
            </a:endParaRPr>
          </a:p>
        </p:txBody>
      </p:sp>
      <p:sp>
        <p:nvSpPr>
          <p:cNvPr id="62" name="TextBox 61"/>
          <p:cNvSpPr txBox="1"/>
          <p:nvPr/>
        </p:nvSpPr>
        <p:spPr>
          <a:xfrm>
            <a:off x="11963401" y="9879455"/>
            <a:ext cx="9806084" cy="461608"/>
          </a:xfrm>
          <a:prstGeom prst="rect">
            <a:avLst/>
          </a:prstGeom>
          <a:noFill/>
        </p:spPr>
        <p:txBody>
          <a:bodyPr wrap="square" lIns="91384" tIns="45692" rIns="91384" bIns="45692" rtlCol="0">
            <a:spAutoFit/>
          </a:bodyPr>
          <a:lstStyle/>
          <a:p>
            <a:pPr algn="ctr"/>
            <a:r>
              <a:rPr lang="en-US" sz="2400" b="1" dirty="0">
                <a:latin typeface="Arial"/>
                <a:cs typeface="Arial"/>
              </a:rPr>
              <a:t>Fig </a:t>
            </a:r>
            <a:r>
              <a:rPr lang="en-US" sz="2400" b="1" dirty="0" smtClean="0">
                <a:latin typeface="Arial"/>
                <a:cs typeface="Arial"/>
              </a:rPr>
              <a:t>3:Differences Between Pre-Stimulation and Post-Stimulation </a:t>
            </a:r>
            <a:endParaRPr lang="en-US" sz="2400" b="1" dirty="0">
              <a:latin typeface="Arial"/>
              <a:cs typeface="Arial"/>
            </a:endParaRPr>
          </a:p>
        </p:txBody>
      </p:sp>
      <p:sp>
        <p:nvSpPr>
          <p:cNvPr id="80" name="TextBox 79"/>
          <p:cNvSpPr txBox="1"/>
          <p:nvPr/>
        </p:nvSpPr>
        <p:spPr>
          <a:xfrm>
            <a:off x="33906202" y="10747723"/>
            <a:ext cx="5934060" cy="4620439"/>
          </a:xfrm>
          <a:prstGeom prst="rect">
            <a:avLst/>
          </a:prstGeom>
          <a:noFill/>
        </p:spPr>
        <p:txBody>
          <a:bodyPr wrap="square" lIns="91384" tIns="45692" rIns="91384" bIns="45692" rtlCol="0">
            <a:spAutoFit/>
          </a:bodyPr>
          <a:lstStyle/>
          <a:p>
            <a:pPr marL="283988" indent="-283988">
              <a:spcAft>
                <a:spcPts val="200"/>
              </a:spcAft>
              <a:buAutoNum type="arabicPeriod"/>
            </a:pPr>
            <a:r>
              <a:rPr lang="en-US" sz="1200" b="1" dirty="0" smtClean="0">
                <a:latin typeface="Arial"/>
                <a:cs typeface="Arial"/>
              </a:rPr>
              <a:t>More complex analyses of EEG at individual nodes as well as across the circuit:</a:t>
            </a:r>
          </a:p>
          <a:p>
            <a:pPr marL="692150" lvl="1" indent="-285750">
              <a:spcAft>
                <a:spcPts val="400"/>
              </a:spcAft>
              <a:buFont typeface="Arial"/>
              <a:buChar char="•"/>
            </a:pPr>
            <a:r>
              <a:rPr lang="en-US" sz="1200" b="1" dirty="0" smtClean="0">
                <a:latin typeface="Arial"/>
                <a:cs typeface="Arial"/>
              </a:rPr>
              <a:t>Epoch specific analysis.</a:t>
            </a:r>
          </a:p>
          <a:p>
            <a:pPr marL="692150" lvl="1" indent="-285750">
              <a:spcAft>
                <a:spcPts val="400"/>
              </a:spcAft>
              <a:buFont typeface="Arial"/>
              <a:buChar char="•"/>
            </a:pPr>
            <a:r>
              <a:rPr lang="en-US" sz="1200" b="1" dirty="0" smtClean="0">
                <a:latin typeface="Arial"/>
                <a:cs typeface="Arial"/>
              </a:rPr>
              <a:t>Phase coherence.</a:t>
            </a:r>
          </a:p>
          <a:p>
            <a:pPr marL="692150" lvl="1" indent="-285750">
              <a:spcAft>
                <a:spcPts val="400"/>
              </a:spcAft>
              <a:buFont typeface="Arial"/>
              <a:buChar char="•"/>
            </a:pPr>
            <a:r>
              <a:rPr lang="en-US" sz="1200" b="1" dirty="0" smtClean="0">
                <a:latin typeface="Arial"/>
                <a:cs typeface="Arial"/>
              </a:rPr>
              <a:t>Cross frequency coherence.</a:t>
            </a:r>
          </a:p>
          <a:p>
            <a:pPr marL="280821" indent="-280821">
              <a:spcAft>
                <a:spcPts val="200"/>
              </a:spcAft>
              <a:buAutoNum type="arabicPeriod"/>
            </a:pPr>
            <a:r>
              <a:rPr lang="en-US" sz="1200" b="1" dirty="0" smtClean="0">
                <a:latin typeface="Arial"/>
                <a:cs typeface="Arial"/>
              </a:rPr>
              <a:t>Compare multiple stimulation paradigms across larger animal groups:</a:t>
            </a:r>
            <a:endParaRPr lang="en-US" sz="1200" b="1" dirty="0">
              <a:latin typeface="Arial"/>
              <a:cs typeface="Arial"/>
            </a:endParaRPr>
          </a:p>
          <a:p>
            <a:pPr marL="687388" lvl="1" indent="-285750">
              <a:spcAft>
                <a:spcPts val="400"/>
              </a:spcAft>
              <a:buFont typeface="Arial"/>
              <a:buChar char="•"/>
            </a:pPr>
            <a:r>
              <a:rPr lang="en-US" sz="1200" b="1" dirty="0" smtClean="0">
                <a:latin typeface="Arial"/>
                <a:cs typeface="Arial"/>
              </a:rPr>
              <a:t>Frequency (i.e. </a:t>
            </a:r>
            <a:r>
              <a:rPr lang="en-US" sz="1200" b="1" dirty="0">
                <a:latin typeface="Arial"/>
                <a:cs typeface="Arial"/>
              </a:rPr>
              <a:t>t</a:t>
            </a:r>
            <a:r>
              <a:rPr lang="en-US" sz="1200" b="1" dirty="0" smtClean="0">
                <a:latin typeface="Arial"/>
                <a:cs typeface="Arial"/>
              </a:rPr>
              <a:t>heta</a:t>
            </a:r>
            <a:r>
              <a:rPr lang="en-US" sz="1200" b="1" dirty="0">
                <a:latin typeface="Arial"/>
                <a:cs typeface="Arial"/>
              </a:rPr>
              <a:t>, gamma, theta </a:t>
            </a:r>
            <a:r>
              <a:rPr lang="en-US" sz="1200" b="1" dirty="0" smtClean="0">
                <a:latin typeface="Arial"/>
                <a:cs typeface="Arial"/>
              </a:rPr>
              <a:t>burst, bypass).</a:t>
            </a:r>
            <a:endParaRPr lang="en-US" sz="1200" b="1" dirty="0">
              <a:latin typeface="Arial"/>
              <a:cs typeface="Arial"/>
            </a:endParaRPr>
          </a:p>
          <a:p>
            <a:pPr marL="687388" lvl="1" indent="-285750">
              <a:spcAft>
                <a:spcPts val="400"/>
              </a:spcAft>
              <a:buFont typeface="Arial"/>
              <a:buChar char="•"/>
            </a:pPr>
            <a:r>
              <a:rPr lang="en-US" sz="1200" b="1" dirty="0" smtClean="0">
                <a:latin typeface="Arial"/>
                <a:cs typeface="Arial"/>
              </a:rPr>
              <a:t>Timing (i.e. </a:t>
            </a:r>
            <a:r>
              <a:rPr lang="en-US" sz="1200" b="1" dirty="0">
                <a:latin typeface="Arial"/>
                <a:cs typeface="Arial"/>
              </a:rPr>
              <a:t>c</a:t>
            </a:r>
            <a:r>
              <a:rPr lang="en-US" sz="1200" b="1" dirty="0" smtClean="0">
                <a:latin typeface="Arial"/>
                <a:cs typeface="Arial"/>
              </a:rPr>
              <a:t>ontinuous</a:t>
            </a:r>
            <a:r>
              <a:rPr lang="en-US" sz="1200" b="1" dirty="0">
                <a:latin typeface="Arial"/>
                <a:cs typeface="Arial"/>
              </a:rPr>
              <a:t>, intermittent, </a:t>
            </a:r>
            <a:r>
              <a:rPr lang="en-US" sz="1200" b="1" dirty="0" smtClean="0">
                <a:latin typeface="Arial"/>
                <a:cs typeface="Arial"/>
              </a:rPr>
              <a:t>responsive).</a:t>
            </a:r>
          </a:p>
          <a:p>
            <a:pPr marL="687388" lvl="1" indent="-285750">
              <a:spcAft>
                <a:spcPts val="800"/>
              </a:spcAft>
              <a:buFont typeface="Arial"/>
              <a:buChar char="•"/>
            </a:pPr>
            <a:r>
              <a:rPr lang="en-US" sz="1200" b="1" dirty="0" smtClean="0">
                <a:latin typeface="Arial"/>
                <a:cs typeface="Arial"/>
              </a:rPr>
              <a:t>Increased number of EEG Targets (i.e. thalamus, </a:t>
            </a:r>
            <a:r>
              <a:rPr lang="en-US" sz="1200" b="1" dirty="0" err="1" smtClean="0">
                <a:latin typeface="Arial"/>
                <a:cs typeface="Arial"/>
              </a:rPr>
              <a:t>entorhinal</a:t>
            </a:r>
            <a:r>
              <a:rPr lang="en-US" sz="1200" b="1" dirty="0" smtClean="0">
                <a:latin typeface="Arial"/>
                <a:cs typeface="Arial"/>
              </a:rPr>
              <a:t> cortex, MSN).</a:t>
            </a:r>
            <a:endParaRPr lang="en-US" sz="1200" b="1" dirty="0">
              <a:latin typeface="Arial"/>
              <a:cs typeface="Arial"/>
            </a:endParaRPr>
          </a:p>
          <a:p>
            <a:pPr marL="282409" indent="-282409">
              <a:spcAft>
                <a:spcPts val="200"/>
              </a:spcAft>
              <a:buAutoNum type="arabicPeriod"/>
            </a:pPr>
            <a:r>
              <a:rPr lang="en-US" sz="1200" b="1" dirty="0">
                <a:latin typeface="Arial"/>
                <a:cs typeface="Arial"/>
              </a:rPr>
              <a:t>Analyze “Cycle” </a:t>
            </a:r>
            <a:r>
              <a:rPr lang="en-US" sz="1200" b="1" dirty="0" smtClean="0">
                <a:latin typeface="Arial"/>
                <a:cs typeface="Arial"/>
              </a:rPr>
              <a:t>stimulation </a:t>
            </a:r>
            <a:r>
              <a:rPr lang="en-US" sz="1200" b="1" dirty="0">
                <a:latin typeface="Arial"/>
                <a:cs typeface="Arial"/>
              </a:rPr>
              <a:t>data for </a:t>
            </a:r>
            <a:r>
              <a:rPr lang="en-US" sz="1200" b="1" dirty="0" smtClean="0">
                <a:latin typeface="Arial"/>
                <a:cs typeface="Arial"/>
              </a:rPr>
              <a:t>Animal # 6 </a:t>
            </a:r>
            <a:r>
              <a:rPr lang="en-US" sz="1200" b="1" dirty="0">
                <a:latin typeface="Arial"/>
                <a:cs typeface="Arial"/>
              </a:rPr>
              <a:t>and </a:t>
            </a:r>
            <a:r>
              <a:rPr lang="en-US" sz="1200" b="1" dirty="0" smtClean="0">
                <a:latin typeface="Arial"/>
                <a:cs typeface="Arial"/>
              </a:rPr>
              <a:t>Animal # 9. </a:t>
            </a:r>
            <a:br>
              <a:rPr lang="en-US" sz="1200" b="1" dirty="0" smtClean="0">
                <a:latin typeface="Arial"/>
                <a:cs typeface="Arial"/>
              </a:rPr>
            </a:br>
            <a:endParaRPr lang="en-US" sz="1200" b="1" dirty="0">
              <a:latin typeface="Arial"/>
              <a:cs typeface="Arial"/>
            </a:endParaRPr>
          </a:p>
          <a:p>
            <a:pPr marL="282409" lvl="0" indent="-282409">
              <a:spcAft>
                <a:spcPts val="200"/>
              </a:spcAft>
              <a:buFontTx/>
              <a:buAutoNum type="arabicPeriod"/>
            </a:pPr>
            <a:r>
              <a:rPr lang="en-US" sz="1200" b="1" dirty="0" smtClean="0">
                <a:latin typeface="Arial"/>
                <a:cs typeface="Arial"/>
              </a:rPr>
              <a:t>Reexamine </a:t>
            </a:r>
            <a:r>
              <a:rPr lang="en-US" sz="1200" b="1" dirty="0">
                <a:latin typeface="Arial"/>
                <a:cs typeface="Arial"/>
              </a:rPr>
              <a:t>stimulation/recording apparatus to rule out causes of </a:t>
            </a:r>
            <a:r>
              <a:rPr lang="en-US" sz="1200" b="1" dirty="0" smtClean="0">
                <a:latin typeface="Arial"/>
                <a:cs typeface="Arial"/>
              </a:rPr>
              <a:t>stimulation </a:t>
            </a:r>
            <a:r>
              <a:rPr lang="en-US" sz="1200" b="1" dirty="0">
                <a:latin typeface="Arial"/>
                <a:cs typeface="Arial"/>
              </a:rPr>
              <a:t>artifact &amp; clipping</a:t>
            </a:r>
            <a:r>
              <a:rPr lang="en-US" sz="1200" b="1" dirty="0" smtClean="0">
                <a:latin typeface="Arial"/>
                <a:cs typeface="Arial"/>
              </a:rPr>
              <a:t>.</a:t>
            </a:r>
            <a:br>
              <a:rPr lang="en-US" sz="1200" b="1" dirty="0" smtClean="0">
                <a:latin typeface="Arial"/>
                <a:cs typeface="Arial"/>
              </a:rPr>
            </a:br>
            <a:endParaRPr lang="en-US" sz="1200" b="1" dirty="0" smtClean="0">
              <a:latin typeface="Arial"/>
              <a:cs typeface="Arial"/>
            </a:endParaRPr>
          </a:p>
          <a:p>
            <a:pPr marL="282409" indent="-282409">
              <a:spcAft>
                <a:spcPts val="200"/>
              </a:spcAft>
              <a:buFontTx/>
              <a:buAutoNum type="arabicPeriod"/>
            </a:pPr>
            <a:r>
              <a:rPr lang="en-US" sz="1200" b="1" dirty="0">
                <a:latin typeface="Arial"/>
                <a:cs typeface="Arial"/>
              </a:rPr>
              <a:t>Record in a behavioral apparatus (e.g. T-maze) to allow video tracking</a:t>
            </a:r>
            <a:r>
              <a:rPr lang="en-US" sz="1200" b="1" dirty="0" smtClean="0">
                <a:latin typeface="Arial"/>
                <a:cs typeface="Arial"/>
              </a:rPr>
              <a:t>.</a:t>
            </a:r>
            <a:br>
              <a:rPr lang="en-US" sz="1200" b="1" dirty="0" smtClean="0">
                <a:latin typeface="Arial"/>
                <a:cs typeface="Arial"/>
              </a:rPr>
            </a:br>
            <a:endParaRPr lang="en-US" sz="1200" b="1" dirty="0" smtClean="0">
              <a:latin typeface="Arial"/>
              <a:cs typeface="Arial"/>
            </a:endParaRPr>
          </a:p>
          <a:p>
            <a:pPr marL="282409" indent="-282409">
              <a:spcAft>
                <a:spcPts val="200"/>
              </a:spcAft>
              <a:buFontTx/>
              <a:buAutoNum type="arabicPeriod"/>
            </a:pPr>
            <a:r>
              <a:rPr lang="en-US" sz="1200" b="1" dirty="0" smtClean="0">
                <a:latin typeface="Arial"/>
                <a:cs typeface="Arial"/>
              </a:rPr>
              <a:t>Begin stimulation paradigm studies in </a:t>
            </a:r>
            <a:r>
              <a:rPr lang="en-US" sz="1200" b="1" dirty="0" smtClean="0">
                <a:latin typeface="Arial"/>
                <a:cs typeface="Arial"/>
              </a:rPr>
              <a:t>animal </a:t>
            </a:r>
            <a:r>
              <a:rPr lang="en-US" sz="1200" b="1" dirty="0" smtClean="0">
                <a:latin typeface="Arial"/>
                <a:cs typeface="Arial"/>
              </a:rPr>
              <a:t>cohorts with pilocarpine induced seizures.</a:t>
            </a:r>
            <a:endParaRPr lang="en-US" sz="1200" b="1" dirty="0">
              <a:latin typeface="Arial"/>
              <a:cs typeface="Arial"/>
            </a:endParaRPr>
          </a:p>
          <a:p>
            <a:pPr lvl="0">
              <a:spcAft>
                <a:spcPts val="200"/>
              </a:spcAft>
            </a:pPr>
            <a:endParaRPr lang="en-US" sz="1600" dirty="0" smtClean="0"/>
          </a:p>
          <a:p>
            <a:pPr marL="282409" lvl="0" indent="-282409">
              <a:spcAft>
                <a:spcPts val="200"/>
              </a:spcAft>
              <a:buFontTx/>
              <a:buAutoNum type="arabicPeriod"/>
            </a:pPr>
            <a:endParaRPr lang="en-US" sz="1525" dirty="0"/>
          </a:p>
        </p:txBody>
      </p:sp>
      <p:sp>
        <p:nvSpPr>
          <p:cNvPr id="30" name="TextBox 29"/>
          <p:cNvSpPr txBox="1"/>
          <p:nvPr/>
        </p:nvSpPr>
        <p:spPr>
          <a:xfrm>
            <a:off x="22671856" y="11923673"/>
            <a:ext cx="10489043" cy="338526"/>
          </a:xfrm>
          <a:prstGeom prst="rect">
            <a:avLst/>
          </a:prstGeom>
          <a:noFill/>
        </p:spPr>
        <p:txBody>
          <a:bodyPr wrap="square" lIns="91413" tIns="45706" rIns="91413" bIns="45706" rtlCol="0">
            <a:spAutoFit/>
          </a:bodyPr>
          <a:lstStyle/>
          <a:p>
            <a:r>
              <a:rPr lang="en-US" sz="1600" b="1" dirty="0">
                <a:latin typeface="Arial"/>
                <a:cs typeface="Arial"/>
              </a:rPr>
              <a:t>Fig 3</a:t>
            </a:r>
            <a:r>
              <a:rPr lang="en-US" sz="1600" b="1" dirty="0" smtClean="0">
                <a:latin typeface="Arial"/>
                <a:cs typeface="Arial"/>
              </a:rPr>
              <a:t>:</a:t>
            </a:r>
            <a:endParaRPr lang="en-US" sz="1600" dirty="0">
              <a:latin typeface="Arial"/>
              <a:cs typeface="Arial"/>
            </a:endParaRPr>
          </a:p>
        </p:txBody>
      </p:sp>
      <p:sp>
        <p:nvSpPr>
          <p:cNvPr id="19" name="TextBox 18"/>
          <p:cNvSpPr txBox="1"/>
          <p:nvPr/>
        </p:nvSpPr>
        <p:spPr>
          <a:xfrm>
            <a:off x="400018" y="9167630"/>
            <a:ext cx="10435286" cy="3161192"/>
          </a:xfrm>
          <a:prstGeom prst="rect">
            <a:avLst/>
          </a:prstGeom>
          <a:noFill/>
        </p:spPr>
        <p:txBody>
          <a:bodyPr wrap="square" lIns="91384" tIns="45692" rIns="91384" bIns="45692" rtlCol="0">
            <a:normAutofit/>
          </a:bodyPr>
          <a:lstStyle/>
          <a:p>
            <a:r>
              <a:rPr lang="en-US" sz="1170" b="1" dirty="0">
                <a:latin typeface="Arial"/>
                <a:cs typeface="Arial"/>
              </a:rPr>
              <a:t>Subjects</a:t>
            </a:r>
          </a:p>
          <a:p>
            <a:pPr marL="228466" indent="-228466">
              <a:spcAft>
                <a:spcPts val="801"/>
              </a:spcAft>
              <a:buFont typeface="Arial"/>
              <a:buChar char="•"/>
            </a:pPr>
            <a:r>
              <a:rPr lang="en-US" sz="1170" dirty="0" smtClean="0">
                <a:latin typeface="Arial"/>
                <a:cs typeface="Arial"/>
              </a:rPr>
              <a:t>7 </a:t>
            </a:r>
            <a:r>
              <a:rPr lang="en-US" sz="1170" dirty="0">
                <a:latin typeface="Arial"/>
                <a:cs typeface="Arial"/>
              </a:rPr>
              <a:t>adult male Sprague-Dawley rats </a:t>
            </a:r>
            <a:r>
              <a:rPr lang="en-US" sz="1170" dirty="0" smtClean="0">
                <a:latin typeface="Arial"/>
                <a:cs typeface="Arial"/>
              </a:rPr>
              <a:t>are included </a:t>
            </a:r>
            <a:r>
              <a:rPr lang="en-US" sz="1170" dirty="0">
                <a:latin typeface="Arial"/>
                <a:cs typeface="Arial"/>
              </a:rPr>
              <a:t>in </a:t>
            </a:r>
            <a:r>
              <a:rPr lang="en-US" sz="1170" dirty="0" smtClean="0">
                <a:latin typeface="Arial"/>
                <a:cs typeface="Arial"/>
              </a:rPr>
              <a:t>this study. </a:t>
            </a:r>
          </a:p>
          <a:p>
            <a:r>
              <a:rPr lang="en-US" sz="1170" b="1" dirty="0">
                <a:latin typeface="Arial"/>
                <a:cs typeface="Arial"/>
              </a:rPr>
              <a:t>Electrode </a:t>
            </a:r>
            <a:r>
              <a:rPr lang="en-US" sz="1170" b="1" dirty="0" smtClean="0">
                <a:latin typeface="Arial"/>
                <a:cs typeface="Arial"/>
              </a:rPr>
              <a:t>Placement</a:t>
            </a:r>
          </a:p>
          <a:p>
            <a:pPr marL="228466" indent="-228466">
              <a:buFont typeface="Arial"/>
              <a:buChar char="•"/>
            </a:pPr>
            <a:r>
              <a:rPr lang="en-US" sz="1170" dirty="0" smtClean="0">
                <a:latin typeface="Arial"/>
                <a:cs typeface="Arial"/>
              </a:rPr>
              <a:t>Tungsten </a:t>
            </a:r>
            <a:r>
              <a:rPr lang="en-US" sz="1170" dirty="0">
                <a:latin typeface="Arial"/>
                <a:cs typeface="Arial"/>
              </a:rPr>
              <a:t>monopolar electrodes were stereotactically </a:t>
            </a:r>
            <a:r>
              <a:rPr lang="en-US" sz="1170" dirty="0" smtClean="0">
                <a:latin typeface="Arial"/>
                <a:cs typeface="Arial"/>
              </a:rPr>
              <a:t>implanted in the left</a:t>
            </a:r>
            <a:r>
              <a:rPr lang="en-US" sz="1170" dirty="0">
                <a:latin typeface="Arial"/>
                <a:cs typeface="Arial"/>
              </a:rPr>
              <a:t>/right hippocampus (</a:t>
            </a:r>
            <a:r>
              <a:rPr lang="en-US" sz="1170" dirty="0" smtClean="0">
                <a:latin typeface="Arial"/>
                <a:cs typeface="Arial"/>
              </a:rPr>
              <a:t>AP=+3.3</a:t>
            </a:r>
            <a:r>
              <a:rPr lang="en-US" sz="1170" dirty="0">
                <a:latin typeface="Arial"/>
                <a:cs typeface="Arial"/>
              </a:rPr>
              <a:t>, </a:t>
            </a:r>
            <a:r>
              <a:rPr lang="en-US" sz="1170" dirty="0" smtClean="0">
                <a:latin typeface="Arial"/>
                <a:cs typeface="Arial"/>
              </a:rPr>
              <a:t>ML=±</a:t>
            </a:r>
            <a:r>
              <a:rPr lang="en-US" sz="1170" dirty="0">
                <a:latin typeface="Arial"/>
                <a:cs typeface="Arial"/>
              </a:rPr>
              <a:t>2.0, </a:t>
            </a:r>
            <a:r>
              <a:rPr lang="en-US" sz="1170" dirty="0" smtClean="0">
                <a:latin typeface="Arial"/>
                <a:cs typeface="Arial"/>
              </a:rPr>
              <a:t>DV=-</a:t>
            </a:r>
            <a:r>
              <a:rPr lang="en-US" sz="1170" dirty="0">
                <a:latin typeface="Arial"/>
                <a:cs typeface="Arial"/>
              </a:rPr>
              <a:t>3.8</a:t>
            </a:r>
            <a:r>
              <a:rPr lang="en-US" sz="1170" dirty="0" smtClean="0">
                <a:latin typeface="Arial"/>
                <a:cs typeface="Arial"/>
              </a:rPr>
              <a:t>).</a:t>
            </a:r>
            <a:endParaRPr lang="en-US" sz="1170" dirty="0">
              <a:latin typeface="Arial"/>
              <a:cs typeface="Arial"/>
            </a:endParaRPr>
          </a:p>
          <a:p>
            <a:pPr>
              <a:spcAft>
                <a:spcPts val="801"/>
              </a:spcAft>
            </a:pPr>
            <a:r>
              <a:rPr lang="en-US" sz="1170" b="1" dirty="0">
                <a:latin typeface="Arial"/>
                <a:cs typeface="Arial"/>
              </a:rPr>
              <a:t>Vagal Nerve Stimulator </a:t>
            </a:r>
            <a:r>
              <a:rPr lang="en-US" sz="1170" b="1" dirty="0" smtClean="0">
                <a:latin typeface="Arial"/>
                <a:cs typeface="Arial"/>
              </a:rPr>
              <a:t>Placement</a:t>
            </a:r>
          </a:p>
          <a:p>
            <a:pPr marL="171450" indent="-171450">
              <a:spcAft>
                <a:spcPts val="801"/>
              </a:spcAft>
              <a:buFont typeface="Arial"/>
              <a:buChar char="•"/>
            </a:pPr>
            <a:r>
              <a:rPr lang="en-US" sz="1170" b="1" dirty="0" smtClean="0">
                <a:latin typeface="Arial"/>
                <a:cs typeface="Arial"/>
              </a:rPr>
              <a:t> </a:t>
            </a:r>
            <a:r>
              <a:rPr lang="en-US" sz="1170" dirty="0" smtClean="0">
                <a:latin typeface="Arial"/>
                <a:cs typeface="Arial"/>
              </a:rPr>
              <a:t>A v</a:t>
            </a:r>
            <a:r>
              <a:rPr lang="en-US" sz="1200" dirty="0" smtClean="0">
                <a:latin typeface="Arial"/>
                <a:cs typeface="Arial"/>
              </a:rPr>
              <a:t>agal </a:t>
            </a:r>
            <a:r>
              <a:rPr lang="en-US" sz="1200" dirty="0">
                <a:latin typeface="Arial"/>
                <a:cs typeface="Arial"/>
              </a:rPr>
              <a:t>nerve </a:t>
            </a:r>
            <a:r>
              <a:rPr lang="en-US" sz="1200" dirty="0" smtClean="0">
                <a:latin typeface="Arial"/>
                <a:cs typeface="Arial"/>
              </a:rPr>
              <a:t>cuff </a:t>
            </a:r>
            <a:r>
              <a:rPr lang="en-US" sz="1200" dirty="0">
                <a:latin typeface="Arial"/>
                <a:cs typeface="Arial"/>
              </a:rPr>
              <a:t>with bipolar (anode+cathode) stimulating electrode </a:t>
            </a:r>
            <a:r>
              <a:rPr lang="en-US" sz="1200" dirty="0" smtClean="0">
                <a:latin typeface="Arial"/>
                <a:cs typeface="Arial"/>
              </a:rPr>
              <a:t>composed </a:t>
            </a:r>
            <a:r>
              <a:rPr lang="en-US" sz="1200" dirty="0">
                <a:latin typeface="Arial"/>
                <a:cs typeface="Arial"/>
              </a:rPr>
              <a:t>of Micro-Renathane and stainless steel wires </a:t>
            </a:r>
            <a:r>
              <a:rPr lang="en-US" sz="1200" dirty="0" smtClean="0">
                <a:latin typeface="Arial"/>
                <a:cs typeface="Arial"/>
              </a:rPr>
              <a:t>was implanted </a:t>
            </a:r>
            <a:r>
              <a:rPr lang="en-US" sz="1200" dirty="0">
                <a:latin typeface="Arial"/>
                <a:cs typeface="Arial"/>
              </a:rPr>
              <a:t>around the left vagal nerve</a:t>
            </a:r>
            <a:r>
              <a:rPr lang="en-US" sz="1200" dirty="0" smtClean="0">
                <a:latin typeface="Arial"/>
                <a:cs typeface="Arial"/>
              </a:rPr>
              <a:t>.</a:t>
            </a:r>
          </a:p>
          <a:p>
            <a:pPr>
              <a:spcAft>
                <a:spcPts val="801"/>
              </a:spcAft>
            </a:pPr>
            <a:r>
              <a:rPr lang="en-US" sz="1170" b="1" dirty="0" smtClean="0">
                <a:latin typeface="Arial"/>
                <a:cs typeface="Arial"/>
              </a:rPr>
              <a:t>Recovery</a:t>
            </a:r>
            <a:endParaRPr lang="en-US" sz="1170" b="1" dirty="0" smtClean="0">
              <a:latin typeface="Arial"/>
              <a:cs typeface="Arial"/>
            </a:endParaRPr>
          </a:p>
          <a:p>
            <a:pPr marL="171450" indent="-171450">
              <a:spcAft>
                <a:spcPts val="801"/>
              </a:spcAft>
              <a:buFont typeface="Arial"/>
              <a:buChar char="•"/>
            </a:pPr>
            <a:r>
              <a:rPr lang="en-US" sz="1170" dirty="0" smtClean="0">
                <a:latin typeface="Arial"/>
                <a:cs typeface="Arial"/>
              </a:rPr>
              <a:t>Animals given 2 weeks to recover from surgery.</a:t>
            </a:r>
          </a:p>
          <a:p>
            <a:pPr>
              <a:spcAft>
                <a:spcPts val="801"/>
              </a:spcAft>
            </a:pPr>
            <a:r>
              <a:rPr lang="en-US" sz="1170" b="1" dirty="0" smtClean="0">
                <a:latin typeface="Arial"/>
                <a:cs typeface="Arial"/>
              </a:rPr>
              <a:t>Baseline EEG Recordings</a:t>
            </a:r>
          </a:p>
          <a:p>
            <a:pPr marL="171450" indent="-171450">
              <a:spcAft>
                <a:spcPts val="801"/>
              </a:spcAft>
              <a:buFont typeface="Arial"/>
              <a:buChar char="•"/>
            </a:pPr>
            <a:r>
              <a:rPr lang="en-US" sz="1170" dirty="0" smtClean="0">
                <a:latin typeface="Arial"/>
                <a:cs typeface="Arial"/>
              </a:rPr>
              <a:t>Custom Matlab script (P_episode) was used to determine percent time oscillating in theta (6-10 Hz). P_episode calculates a background threshold and uses strict power and duration thresholds to determine true oscillations.</a:t>
            </a:r>
            <a:endParaRPr lang="en-US" sz="1170" dirty="0">
              <a:latin typeface="Arial"/>
              <a:cs typeface="Arial"/>
            </a:endParaRPr>
          </a:p>
        </p:txBody>
      </p:sp>
      <p:sp>
        <p:nvSpPr>
          <p:cNvPr id="34" name="Rectangle 33"/>
          <p:cNvSpPr/>
          <p:nvPr/>
        </p:nvSpPr>
        <p:spPr>
          <a:xfrm>
            <a:off x="36780772" y="77611"/>
            <a:ext cx="486836" cy="3175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39" name="Group 38"/>
          <p:cNvGrpSpPr/>
          <p:nvPr/>
        </p:nvGrpSpPr>
        <p:grpSpPr>
          <a:xfrm>
            <a:off x="18244735" y="7950052"/>
            <a:ext cx="3236976" cy="182880"/>
            <a:chOff x="10794573" y="8637164"/>
            <a:chExt cx="3236976" cy="320040"/>
          </a:xfrm>
        </p:grpSpPr>
        <p:cxnSp>
          <p:nvCxnSpPr>
            <p:cNvPr id="125" name="Straight Connector 124"/>
            <p:cNvCxnSpPr/>
            <p:nvPr/>
          </p:nvCxnSpPr>
          <p:spPr>
            <a:xfrm>
              <a:off x="10794573" y="8945674"/>
              <a:ext cx="3236976" cy="0"/>
            </a:xfrm>
            <a:prstGeom prst="line">
              <a:avLst/>
            </a:prstGeom>
            <a:ln w="381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27" name="Straight Connector 126"/>
            <p:cNvCxnSpPr/>
            <p:nvPr/>
          </p:nvCxnSpPr>
          <p:spPr>
            <a:xfrm>
              <a:off x="10811223" y="8637164"/>
              <a:ext cx="0" cy="308510"/>
            </a:xfrm>
            <a:prstGeom prst="line">
              <a:avLst/>
            </a:prstGeom>
            <a:ln w="381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31" name="Straight Connector 130"/>
            <p:cNvCxnSpPr/>
            <p:nvPr/>
          </p:nvCxnSpPr>
          <p:spPr>
            <a:xfrm>
              <a:off x="14024105" y="8637164"/>
              <a:ext cx="0" cy="320040"/>
            </a:xfrm>
            <a:prstGeom prst="line">
              <a:avLst/>
            </a:prstGeom>
            <a:ln w="38100">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136" name="TextBox 135"/>
          <p:cNvSpPr txBox="1"/>
          <p:nvPr/>
        </p:nvSpPr>
        <p:spPr>
          <a:xfrm>
            <a:off x="19068804" y="8227184"/>
            <a:ext cx="1539168" cy="338498"/>
          </a:xfrm>
          <a:prstGeom prst="rect">
            <a:avLst/>
          </a:prstGeom>
          <a:noFill/>
        </p:spPr>
        <p:txBody>
          <a:bodyPr wrap="square" lIns="91384" tIns="45692" rIns="91384" bIns="45692" rtlCol="0">
            <a:spAutoFit/>
          </a:bodyPr>
          <a:lstStyle/>
          <a:p>
            <a:pPr algn="ctr"/>
            <a:r>
              <a:rPr lang="en-US" sz="1600" b="1" dirty="0" smtClean="0">
                <a:latin typeface="Arial"/>
                <a:cs typeface="Arial"/>
              </a:rPr>
              <a:t>1 Second</a:t>
            </a:r>
            <a:endParaRPr lang="en-US" sz="1600" b="1" dirty="0">
              <a:latin typeface="Arial"/>
              <a:cs typeface="Arial"/>
            </a:endParaRPr>
          </a:p>
        </p:txBody>
      </p:sp>
      <p:pic>
        <p:nvPicPr>
          <p:cNvPr id="20" name="Picture 19" descr="Ali Before.jpg"/>
          <p:cNvPicPr>
            <a:picLocks noChangeAspect="1"/>
          </p:cNvPicPr>
          <p:nvPr/>
        </p:nvPicPr>
        <p:blipFill>
          <a:blip r:embed="rId6">
            <a:alphaModFix/>
            <a:extLst>
              <a:ext uri="{BEBA8EAE-BF5A-486C-A8C5-ECC9F3942E4B}">
                <a14:imgProps xmlns:a14="http://schemas.microsoft.com/office/drawing/2010/main">
                  <a14:imgLayer r:embed="rId7">
                    <a14:imgEffect>
                      <a14:brightnessContrast bright="99000"/>
                    </a14:imgEffect>
                  </a14:imgLayer>
                </a14:imgProps>
              </a:ext>
              <a:ext uri="{28A0092B-C50C-407E-A947-70E740481C1C}">
                <a14:useLocalDpi xmlns:a14="http://schemas.microsoft.com/office/drawing/2010/main" val="0"/>
              </a:ext>
            </a:extLst>
          </a:blip>
          <a:stretch>
            <a:fillRect/>
          </a:stretch>
        </p:blipFill>
        <p:spPr>
          <a:xfrm>
            <a:off x="18245423" y="4456981"/>
            <a:ext cx="3232573" cy="1097280"/>
          </a:xfrm>
          <a:prstGeom prst="rect">
            <a:avLst/>
          </a:prstGeom>
        </p:spPr>
      </p:pic>
      <p:pic>
        <p:nvPicPr>
          <p:cNvPr id="21" name="Picture 20" descr="AliStim.jpg"/>
          <p:cNvPicPr>
            <a:picLocks noChangeAspect="1"/>
          </p:cNvPicPr>
          <p:nvPr/>
        </p:nvPicPr>
        <p:blipFill>
          <a:blip r:embed="rId8">
            <a:extLst>
              <a:ext uri="{BEBA8EAE-BF5A-486C-A8C5-ECC9F3942E4B}">
                <a14:imgProps xmlns:a14="http://schemas.microsoft.com/office/drawing/2010/main">
                  <a14:imgLayer r:embed="rId9">
                    <a14:imgEffect>
                      <a14:brightnessContrast bright="99000"/>
                    </a14:imgEffect>
                  </a14:imgLayer>
                </a14:imgProps>
              </a:ext>
              <a:ext uri="{28A0092B-C50C-407E-A947-70E740481C1C}">
                <a14:useLocalDpi xmlns:a14="http://schemas.microsoft.com/office/drawing/2010/main" val="0"/>
              </a:ext>
            </a:extLst>
          </a:blip>
          <a:stretch>
            <a:fillRect/>
          </a:stretch>
        </p:blipFill>
        <p:spPr>
          <a:xfrm>
            <a:off x="18245224" y="5609732"/>
            <a:ext cx="3233318" cy="1097280"/>
          </a:xfrm>
          <a:prstGeom prst="rect">
            <a:avLst/>
          </a:prstGeom>
        </p:spPr>
      </p:pic>
      <p:pic>
        <p:nvPicPr>
          <p:cNvPr id="23" name="Picture 22" descr="Ali After.jpg"/>
          <p:cNvPicPr>
            <a:picLocks noChangeAspect="1"/>
          </p:cNvPicPr>
          <p:nvPr/>
        </p:nvPicPr>
        <p:blipFill>
          <a:blip r:embed="rId10">
            <a:extLst>
              <a:ext uri="{BEBA8EAE-BF5A-486C-A8C5-ECC9F3942E4B}">
                <a14:imgProps xmlns:a14="http://schemas.microsoft.com/office/drawing/2010/main">
                  <a14:imgLayer r:embed="rId11">
                    <a14:imgEffect>
                      <a14:brightnessContrast bright="99000"/>
                    </a14:imgEffect>
                  </a14:imgLayer>
                </a14:imgProps>
              </a:ext>
              <a:ext uri="{28A0092B-C50C-407E-A947-70E740481C1C}">
                <a14:useLocalDpi xmlns:a14="http://schemas.microsoft.com/office/drawing/2010/main" val="0"/>
              </a:ext>
            </a:extLst>
          </a:blip>
          <a:stretch>
            <a:fillRect/>
          </a:stretch>
        </p:blipFill>
        <p:spPr>
          <a:xfrm>
            <a:off x="18245224" y="6768561"/>
            <a:ext cx="3233318" cy="1097280"/>
          </a:xfrm>
          <a:prstGeom prst="rect">
            <a:avLst/>
          </a:prstGeom>
        </p:spPr>
      </p:pic>
      <p:sp>
        <p:nvSpPr>
          <p:cNvPr id="90" name="Rectangle 89"/>
          <p:cNvSpPr/>
          <p:nvPr/>
        </p:nvSpPr>
        <p:spPr>
          <a:xfrm>
            <a:off x="26365692" y="4398555"/>
            <a:ext cx="1302527" cy="83699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1" name="Rectangle 90"/>
          <p:cNvSpPr/>
          <p:nvPr/>
        </p:nvSpPr>
        <p:spPr>
          <a:xfrm>
            <a:off x="32290754" y="4557464"/>
            <a:ext cx="1302527" cy="83699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6" name="TextBox 85"/>
          <p:cNvSpPr txBox="1"/>
          <p:nvPr/>
        </p:nvSpPr>
        <p:spPr>
          <a:xfrm>
            <a:off x="17196905" y="10458290"/>
            <a:ext cx="632038" cy="369275"/>
          </a:xfrm>
          <a:prstGeom prst="rect">
            <a:avLst/>
          </a:prstGeom>
          <a:noFill/>
        </p:spPr>
        <p:txBody>
          <a:bodyPr wrap="square" lIns="91384" tIns="45692" rIns="91384" bIns="45692" rtlCol="0">
            <a:spAutoFit/>
          </a:bodyPr>
          <a:lstStyle/>
          <a:p>
            <a:pPr algn="ctr"/>
            <a:r>
              <a:rPr lang="en-US" sz="1800" b="1" dirty="0">
                <a:latin typeface="Arial"/>
                <a:cs typeface="Arial"/>
              </a:rPr>
              <a:t>B</a:t>
            </a:r>
          </a:p>
        </p:txBody>
      </p:sp>
      <p:sp>
        <p:nvSpPr>
          <p:cNvPr id="81" name="TextBox 80"/>
          <p:cNvSpPr txBox="1"/>
          <p:nvPr/>
        </p:nvSpPr>
        <p:spPr>
          <a:xfrm>
            <a:off x="28069740" y="4275950"/>
            <a:ext cx="632038" cy="369275"/>
          </a:xfrm>
          <a:prstGeom prst="rect">
            <a:avLst/>
          </a:prstGeom>
          <a:noFill/>
        </p:spPr>
        <p:txBody>
          <a:bodyPr wrap="square" lIns="91384" tIns="45692" rIns="91384" bIns="45692" rtlCol="0">
            <a:spAutoFit/>
          </a:bodyPr>
          <a:lstStyle/>
          <a:p>
            <a:pPr algn="ctr"/>
            <a:r>
              <a:rPr lang="en-US" sz="1800" b="1" dirty="0">
                <a:latin typeface="Arial"/>
                <a:cs typeface="Arial"/>
              </a:rPr>
              <a:t>B</a:t>
            </a:r>
          </a:p>
        </p:txBody>
      </p:sp>
      <p:sp>
        <p:nvSpPr>
          <p:cNvPr id="97" name="Rectangle 96"/>
          <p:cNvSpPr/>
          <p:nvPr/>
        </p:nvSpPr>
        <p:spPr>
          <a:xfrm>
            <a:off x="29926771" y="4788340"/>
            <a:ext cx="1564389" cy="83699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0" name="TextBox 59"/>
          <p:cNvSpPr txBox="1"/>
          <p:nvPr/>
        </p:nvSpPr>
        <p:spPr>
          <a:xfrm>
            <a:off x="24254527" y="3712624"/>
            <a:ext cx="7444673" cy="461608"/>
          </a:xfrm>
          <a:prstGeom prst="rect">
            <a:avLst/>
          </a:prstGeom>
          <a:noFill/>
        </p:spPr>
        <p:txBody>
          <a:bodyPr wrap="square" lIns="91384" tIns="45692" rIns="91384" bIns="45692" rtlCol="0">
            <a:spAutoFit/>
          </a:bodyPr>
          <a:lstStyle/>
          <a:p>
            <a:pPr algn="ctr"/>
            <a:r>
              <a:rPr lang="en-US" sz="2400" b="1" dirty="0">
                <a:latin typeface="Arial"/>
                <a:cs typeface="Arial"/>
              </a:rPr>
              <a:t>Fig </a:t>
            </a:r>
            <a:r>
              <a:rPr lang="en-US" sz="2400" b="1" dirty="0" smtClean="0">
                <a:latin typeface="Arial"/>
                <a:cs typeface="Arial"/>
              </a:rPr>
              <a:t>4: Frequency Dependence and Coherence   </a:t>
            </a:r>
            <a:endParaRPr lang="en-US" sz="2400" b="1" dirty="0">
              <a:latin typeface="Arial"/>
              <a:cs typeface="Arial"/>
            </a:endParaRPr>
          </a:p>
        </p:txBody>
      </p:sp>
      <p:sp>
        <p:nvSpPr>
          <p:cNvPr id="116" name="TextBox 115"/>
          <p:cNvSpPr txBox="1"/>
          <p:nvPr/>
        </p:nvSpPr>
        <p:spPr>
          <a:xfrm>
            <a:off x="22671856" y="4275950"/>
            <a:ext cx="632038" cy="369275"/>
          </a:xfrm>
          <a:prstGeom prst="rect">
            <a:avLst/>
          </a:prstGeom>
          <a:noFill/>
        </p:spPr>
        <p:txBody>
          <a:bodyPr wrap="square" lIns="91384" tIns="45692" rIns="91384" bIns="45692" rtlCol="0">
            <a:spAutoFit/>
          </a:bodyPr>
          <a:lstStyle/>
          <a:p>
            <a:pPr algn="ctr"/>
            <a:r>
              <a:rPr lang="en-US" sz="1800" b="1" dirty="0">
                <a:latin typeface="Arial"/>
                <a:cs typeface="Arial"/>
              </a:rPr>
              <a:t>A</a:t>
            </a:r>
          </a:p>
        </p:txBody>
      </p:sp>
      <p:sp>
        <p:nvSpPr>
          <p:cNvPr id="40" name="Rectangle 39"/>
          <p:cNvSpPr/>
          <p:nvPr/>
        </p:nvSpPr>
        <p:spPr>
          <a:xfrm>
            <a:off x="24254527" y="4424408"/>
            <a:ext cx="1645273" cy="110205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0" name="Rectangle 338"/>
          <p:cNvSpPr>
            <a:spLocks noChangeAspect="1" noChangeArrowheads="1"/>
          </p:cNvSpPr>
          <p:nvPr/>
        </p:nvSpPr>
        <p:spPr bwMode="auto">
          <a:xfrm>
            <a:off x="11255498" y="3076733"/>
            <a:ext cx="22249686" cy="14979928"/>
          </a:xfrm>
          <a:prstGeom prst="rect">
            <a:avLst/>
          </a:prstGeom>
          <a:noFill/>
          <a:ln w="38100">
            <a:solidFill>
              <a:srgbClr val="000080"/>
            </a:solidFill>
            <a:miter lim="800000"/>
            <a:headEnd/>
            <a:tailEnd/>
          </a:ln>
        </p:spPr>
        <p:txBody>
          <a:bodyPr wrap="none" lIns="72202" tIns="0" rIns="72202" bIns="36103" anchor="ctr"/>
          <a:lstStyle/>
          <a:p>
            <a:pPr algn="ctr" defTabSz="721886"/>
            <a:endParaRPr lang="en-US" sz="1800" dirty="0">
              <a:cs typeface="Arial" charset="0"/>
            </a:endParaRPr>
          </a:p>
        </p:txBody>
      </p:sp>
      <p:sp>
        <p:nvSpPr>
          <p:cNvPr id="104" name="TextBox 103"/>
          <p:cNvSpPr txBox="1"/>
          <p:nvPr/>
        </p:nvSpPr>
        <p:spPr>
          <a:xfrm>
            <a:off x="13160793" y="3712624"/>
            <a:ext cx="6909100" cy="492386"/>
          </a:xfrm>
          <a:prstGeom prst="rect">
            <a:avLst/>
          </a:prstGeom>
          <a:noFill/>
        </p:spPr>
        <p:txBody>
          <a:bodyPr wrap="square" lIns="91384" tIns="45692" rIns="91384" bIns="45692" rtlCol="0">
            <a:spAutoFit/>
          </a:bodyPr>
          <a:lstStyle/>
          <a:p>
            <a:pPr algn="ctr"/>
            <a:r>
              <a:rPr lang="en-US" sz="2600" b="1" dirty="0" smtClean="0">
                <a:latin typeface="Arial"/>
                <a:cs typeface="Arial"/>
              </a:rPr>
              <a:t>Fig 2: Hippocampal Oscillations</a:t>
            </a:r>
            <a:endParaRPr lang="en-US" sz="1800" b="1" dirty="0">
              <a:latin typeface="Arial"/>
              <a:cs typeface="Arial"/>
            </a:endParaRPr>
          </a:p>
        </p:txBody>
      </p:sp>
      <p:sp>
        <p:nvSpPr>
          <p:cNvPr id="29" name="TextBox 28"/>
          <p:cNvSpPr txBox="1"/>
          <p:nvPr/>
        </p:nvSpPr>
        <p:spPr>
          <a:xfrm>
            <a:off x="16085583" y="17674884"/>
            <a:ext cx="12650258" cy="553998"/>
          </a:xfrm>
          <a:prstGeom prst="rect">
            <a:avLst/>
          </a:prstGeom>
          <a:noFill/>
        </p:spPr>
        <p:txBody>
          <a:bodyPr wrap="square" rtlCol="0">
            <a:spAutoFit/>
          </a:bodyPr>
          <a:lstStyle/>
          <a:p>
            <a:pPr marL="0" lvl="1" algn="ctr"/>
            <a:r>
              <a:rPr lang="en-US" sz="1000" b="1" dirty="0">
                <a:latin typeface="Arial"/>
                <a:cs typeface="Arial"/>
              </a:rPr>
              <a:t>Acknowledgments: </a:t>
            </a:r>
            <a:r>
              <a:rPr lang="en-US" sz="1000" dirty="0">
                <a:latin typeface="Arial"/>
                <a:cs typeface="Arial"/>
              </a:rPr>
              <a:t>This project was supported </a:t>
            </a:r>
            <a:r>
              <a:rPr lang="en-US" sz="1000" dirty="0" smtClean="0">
                <a:latin typeface="Arial"/>
                <a:cs typeface="Arial"/>
              </a:rPr>
              <a:t>by the </a:t>
            </a:r>
            <a:r>
              <a:rPr lang="en-US" sz="1000" dirty="0">
                <a:latin typeface="Arial"/>
                <a:cs typeface="Arial"/>
              </a:rPr>
              <a:t>UC Davis Department of Neurological </a:t>
            </a:r>
            <a:r>
              <a:rPr lang="en-US" sz="1000" dirty="0" smtClean="0">
                <a:latin typeface="Arial"/>
                <a:cs typeface="Arial"/>
              </a:rPr>
              <a:t>Surgery, the T32 Institutional National Research Service Award, and  the </a:t>
            </a:r>
            <a:r>
              <a:rPr lang="en-US" sz="1000" dirty="0">
                <a:latin typeface="Arial"/>
                <a:cs typeface="Arial"/>
              </a:rPr>
              <a:t>Bronte Epilepsy Research </a:t>
            </a:r>
            <a:r>
              <a:rPr lang="en-US" sz="1000" dirty="0" smtClean="0">
                <a:latin typeface="Arial"/>
                <a:cs typeface="Arial"/>
              </a:rPr>
              <a:t>Foundation.Thank you to Kia Shahlaie, Gene Gurkoff, Darrin Lee, Ali Izadi, and Alex Pevzner for making this project possible. Thank you to Brenden Cohn-Sheehy, Ali Izadi, and Mathew </a:t>
            </a:r>
            <a:r>
              <a:rPr lang="en-US" sz="1000" dirty="0" err="1" smtClean="0">
                <a:latin typeface="Arial"/>
                <a:cs typeface="Arial"/>
              </a:rPr>
              <a:t>Schmt</a:t>
            </a:r>
            <a:r>
              <a:rPr lang="en-US" sz="1000" dirty="0" smtClean="0">
                <a:latin typeface="Arial"/>
                <a:cs typeface="Arial"/>
              </a:rPr>
              <a:t> (Arizona) for coding analysis. </a:t>
            </a:r>
            <a:endParaRPr lang="en-US" sz="1000" dirty="0">
              <a:latin typeface="Arial"/>
              <a:cs typeface="Arial"/>
            </a:endParaRPr>
          </a:p>
          <a:p>
            <a:pPr marL="226879" indent="-226879" algn="ctr">
              <a:buFont typeface="+mj-lt"/>
              <a:buAutoNum type="arabicPeriod"/>
            </a:pPr>
            <a:endParaRPr lang="en-US" sz="1000" dirty="0">
              <a:latin typeface="Arial"/>
              <a:cs typeface="Arial"/>
            </a:endParaRPr>
          </a:p>
        </p:txBody>
      </p:sp>
      <p:sp>
        <p:nvSpPr>
          <p:cNvPr id="96" name="TextBox 95"/>
          <p:cNvSpPr txBox="1"/>
          <p:nvPr/>
        </p:nvSpPr>
        <p:spPr>
          <a:xfrm>
            <a:off x="11673137" y="4275950"/>
            <a:ext cx="632038" cy="369275"/>
          </a:xfrm>
          <a:prstGeom prst="rect">
            <a:avLst/>
          </a:prstGeom>
          <a:noFill/>
        </p:spPr>
        <p:txBody>
          <a:bodyPr wrap="square" lIns="91384" tIns="45692" rIns="91384" bIns="45692" rtlCol="0">
            <a:spAutoFit/>
          </a:bodyPr>
          <a:lstStyle/>
          <a:p>
            <a:pPr algn="ctr"/>
            <a:r>
              <a:rPr lang="en-US" sz="1800" b="1" dirty="0">
                <a:latin typeface="Arial"/>
                <a:cs typeface="Arial"/>
              </a:rPr>
              <a:t>A</a:t>
            </a:r>
          </a:p>
        </p:txBody>
      </p:sp>
      <p:sp>
        <p:nvSpPr>
          <p:cNvPr id="105" name="TextBox 104"/>
          <p:cNvSpPr txBox="1"/>
          <p:nvPr/>
        </p:nvSpPr>
        <p:spPr>
          <a:xfrm>
            <a:off x="17196905" y="4275950"/>
            <a:ext cx="632038" cy="369275"/>
          </a:xfrm>
          <a:prstGeom prst="rect">
            <a:avLst/>
          </a:prstGeom>
          <a:noFill/>
        </p:spPr>
        <p:txBody>
          <a:bodyPr wrap="square" lIns="91384" tIns="45692" rIns="91384" bIns="45692" rtlCol="0">
            <a:spAutoFit/>
          </a:bodyPr>
          <a:lstStyle/>
          <a:p>
            <a:pPr algn="ctr"/>
            <a:r>
              <a:rPr lang="en-US" sz="1800" b="1" dirty="0">
                <a:latin typeface="Arial"/>
                <a:cs typeface="Arial"/>
              </a:rPr>
              <a:t>B</a:t>
            </a:r>
          </a:p>
        </p:txBody>
      </p:sp>
      <p:sp>
        <p:nvSpPr>
          <p:cNvPr id="78" name="TextBox 77"/>
          <p:cNvSpPr txBox="1"/>
          <p:nvPr/>
        </p:nvSpPr>
        <p:spPr>
          <a:xfrm>
            <a:off x="11687569" y="8582119"/>
            <a:ext cx="10081915" cy="1077190"/>
          </a:xfrm>
          <a:prstGeom prst="rect">
            <a:avLst/>
          </a:prstGeom>
          <a:noFill/>
        </p:spPr>
        <p:txBody>
          <a:bodyPr wrap="square" lIns="91413" tIns="45706" rIns="91413" bIns="45706" rtlCol="0">
            <a:spAutoFit/>
          </a:bodyPr>
          <a:lstStyle/>
          <a:p>
            <a:r>
              <a:rPr lang="en-US" sz="1600" b="1" dirty="0" smtClean="0">
                <a:latin typeface="Arial"/>
                <a:cs typeface="Arial"/>
              </a:rPr>
              <a:t>Fig 2</a:t>
            </a:r>
            <a:r>
              <a:rPr lang="en-US" sz="1600" dirty="0" smtClean="0">
                <a:latin typeface="Arial"/>
                <a:cs typeface="Arial"/>
              </a:rPr>
              <a:t>: (A)</a:t>
            </a:r>
            <a:r>
              <a:rPr lang="en-US" sz="1600" dirty="0">
                <a:latin typeface="Arial"/>
                <a:cs typeface="Arial"/>
              </a:rPr>
              <a:t> </a:t>
            </a:r>
            <a:r>
              <a:rPr lang="en-US" sz="1600" dirty="0" smtClean="0">
                <a:latin typeface="Arial"/>
                <a:cs typeface="Arial"/>
              </a:rPr>
              <a:t>Hippocampal </a:t>
            </a:r>
            <a:r>
              <a:rPr lang="en-US" sz="1600" dirty="0">
                <a:latin typeface="Arial"/>
                <a:cs typeface="Arial"/>
              </a:rPr>
              <a:t>oscillations are generated and maintained by multiple </a:t>
            </a:r>
            <a:r>
              <a:rPr lang="en-US" sz="1600" dirty="0" smtClean="0">
                <a:latin typeface="Arial"/>
                <a:cs typeface="Arial"/>
              </a:rPr>
              <a:t>inputs, both directly (blue arrow) and </a:t>
            </a:r>
            <a:r>
              <a:rPr lang="en-US" sz="1600" dirty="0" smtClean="0">
                <a:solidFill>
                  <a:srgbClr val="000000"/>
                </a:solidFill>
                <a:latin typeface="Arial"/>
                <a:cs typeface="Arial"/>
              </a:rPr>
              <a:t>indirectly (</a:t>
            </a:r>
            <a:r>
              <a:rPr lang="en-US" sz="1600" dirty="0">
                <a:solidFill>
                  <a:srgbClr val="000000"/>
                </a:solidFill>
                <a:latin typeface="Arial"/>
                <a:cs typeface="Arial"/>
              </a:rPr>
              <a:t>green </a:t>
            </a:r>
            <a:r>
              <a:rPr lang="en-US" sz="1600" dirty="0" smtClean="0">
                <a:solidFill>
                  <a:srgbClr val="000000"/>
                </a:solidFill>
                <a:latin typeface="Arial"/>
                <a:cs typeface="Arial"/>
              </a:rPr>
              <a:t>arrows). </a:t>
            </a:r>
            <a:r>
              <a:rPr lang="en-US" sz="1600" dirty="0">
                <a:solidFill>
                  <a:srgbClr val="000000"/>
                </a:solidFill>
                <a:latin typeface="Arial"/>
                <a:cs typeface="Arial"/>
              </a:rPr>
              <a:t>Oscil</a:t>
            </a:r>
            <a:r>
              <a:rPr lang="en-US" sz="1600" dirty="0">
                <a:latin typeface="Arial"/>
                <a:cs typeface="Arial"/>
              </a:rPr>
              <a:t>lations from the hippocampus project broadly (red arrows) to both cortical and subcortical nuclei</a:t>
            </a:r>
            <a:r>
              <a:rPr lang="en-US" sz="1600" dirty="0" smtClean="0">
                <a:latin typeface="Arial"/>
                <a:cs typeface="Arial"/>
              </a:rPr>
              <a:t>. Hippocampal traces demonstrating (</a:t>
            </a:r>
            <a:r>
              <a:rPr lang="en-US" sz="1600" dirty="0">
                <a:latin typeface="Arial"/>
                <a:cs typeface="Arial"/>
              </a:rPr>
              <a:t>1</a:t>
            </a:r>
            <a:r>
              <a:rPr lang="en-US" sz="1600" dirty="0" smtClean="0">
                <a:latin typeface="Arial"/>
                <a:cs typeface="Arial"/>
              </a:rPr>
              <a:t> sec, 1-250 Hz filtered) EEG (B) prior to stimulation, (C) during 7.7 Hz stimulation, (D) immediately after stimulation. </a:t>
            </a:r>
            <a:endParaRPr lang="en-US" sz="1600" dirty="0">
              <a:latin typeface="Arial"/>
              <a:cs typeface="Arial"/>
            </a:endParaRPr>
          </a:p>
        </p:txBody>
      </p:sp>
      <p:sp>
        <p:nvSpPr>
          <p:cNvPr id="106" name="TextBox 105"/>
          <p:cNvSpPr txBox="1"/>
          <p:nvPr/>
        </p:nvSpPr>
        <p:spPr>
          <a:xfrm>
            <a:off x="17196905" y="5459554"/>
            <a:ext cx="632038" cy="369275"/>
          </a:xfrm>
          <a:prstGeom prst="rect">
            <a:avLst/>
          </a:prstGeom>
          <a:noFill/>
        </p:spPr>
        <p:txBody>
          <a:bodyPr wrap="square" lIns="91384" tIns="45692" rIns="91384" bIns="45692" rtlCol="0">
            <a:spAutoFit/>
          </a:bodyPr>
          <a:lstStyle/>
          <a:p>
            <a:pPr algn="ctr"/>
            <a:r>
              <a:rPr lang="en-US" sz="1800" b="1" dirty="0">
                <a:latin typeface="Arial"/>
                <a:cs typeface="Arial"/>
              </a:rPr>
              <a:t>C</a:t>
            </a:r>
          </a:p>
        </p:txBody>
      </p:sp>
      <p:sp>
        <p:nvSpPr>
          <p:cNvPr id="107" name="TextBox 106"/>
          <p:cNvSpPr txBox="1"/>
          <p:nvPr/>
        </p:nvSpPr>
        <p:spPr>
          <a:xfrm>
            <a:off x="17196905" y="6640923"/>
            <a:ext cx="632038" cy="369275"/>
          </a:xfrm>
          <a:prstGeom prst="rect">
            <a:avLst/>
          </a:prstGeom>
          <a:noFill/>
        </p:spPr>
        <p:txBody>
          <a:bodyPr wrap="square" lIns="91384" tIns="45692" rIns="91384" bIns="45692" rtlCol="0">
            <a:spAutoFit/>
          </a:bodyPr>
          <a:lstStyle/>
          <a:p>
            <a:pPr algn="ctr"/>
            <a:r>
              <a:rPr lang="en-US" sz="1800" b="1" dirty="0">
                <a:latin typeface="Arial"/>
                <a:cs typeface="Arial"/>
              </a:rPr>
              <a:t>D</a:t>
            </a:r>
          </a:p>
        </p:txBody>
      </p:sp>
      <p:sp>
        <p:nvSpPr>
          <p:cNvPr id="109" name="Rectangle 108"/>
          <p:cNvSpPr/>
          <p:nvPr/>
        </p:nvSpPr>
        <p:spPr>
          <a:xfrm>
            <a:off x="15219946" y="14360121"/>
            <a:ext cx="1564389" cy="83699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TextBox 17"/>
          <p:cNvSpPr txBox="1"/>
          <p:nvPr/>
        </p:nvSpPr>
        <p:spPr>
          <a:xfrm>
            <a:off x="422317" y="12289368"/>
            <a:ext cx="10435289" cy="3388563"/>
          </a:xfrm>
          <a:prstGeom prst="rect">
            <a:avLst/>
          </a:prstGeom>
          <a:noFill/>
        </p:spPr>
        <p:txBody>
          <a:bodyPr wrap="square" lIns="91384" tIns="45692" rIns="91384" bIns="45692" rtlCol="0">
            <a:spAutoFit/>
          </a:bodyPr>
          <a:lstStyle/>
          <a:p>
            <a:pPr marL="228466" indent="-228466"/>
            <a:endParaRPr lang="en-US" sz="1170" b="1" dirty="0" smtClean="0">
              <a:latin typeface="Arial"/>
              <a:cs typeface="Arial"/>
            </a:endParaRPr>
          </a:p>
          <a:p>
            <a:r>
              <a:rPr lang="en-US" sz="1170" b="1" dirty="0" smtClean="0">
                <a:latin typeface="Arial"/>
                <a:cs typeface="Arial"/>
              </a:rPr>
              <a:t>Vagal Nerve Stimulation (VNS) Paradigm</a:t>
            </a:r>
            <a:r>
              <a:rPr lang="en-US" sz="1170" b="1" dirty="0">
                <a:latin typeface="Arial"/>
                <a:cs typeface="Arial"/>
              </a:rPr>
              <a:t> </a:t>
            </a:r>
            <a:r>
              <a:rPr lang="en-US" sz="1170" b="1" dirty="0" smtClean="0">
                <a:latin typeface="Arial"/>
                <a:cs typeface="Arial"/>
              </a:rPr>
              <a:t>with EEG Recording</a:t>
            </a:r>
            <a:br>
              <a:rPr lang="en-US" sz="1170" b="1" dirty="0" smtClean="0">
                <a:latin typeface="Arial"/>
                <a:cs typeface="Arial"/>
              </a:rPr>
            </a:br>
            <a:endParaRPr lang="en-US" sz="1170" b="1" dirty="0" smtClean="0">
              <a:latin typeface="Arial"/>
              <a:cs typeface="Arial"/>
            </a:endParaRPr>
          </a:p>
          <a:p>
            <a:pPr marL="228466" indent="-228466">
              <a:buFont typeface="Arial"/>
              <a:buChar char="•"/>
            </a:pPr>
            <a:r>
              <a:rPr lang="en-US" sz="1200" dirty="0" smtClean="0">
                <a:latin typeface="Arial"/>
                <a:cs typeface="Arial"/>
              </a:rPr>
              <a:t>Refer to Figure 1 </a:t>
            </a:r>
            <a:r>
              <a:rPr lang="en-US" sz="1200" dirty="0">
                <a:latin typeface="Arial"/>
                <a:cs typeface="Arial"/>
              </a:rPr>
              <a:t>for </a:t>
            </a:r>
            <a:r>
              <a:rPr lang="en-US" sz="1200" dirty="0" smtClean="0">
                <a:latin typeface="Arial"/>
                <a:cs typeface="Arial"/>
              </a:rPr>
              <a:t>stimulation frequencies </a:t>
            </a:r>
            <a:r>
              <a:rPr lang="en-US" sz="1200" dirty="0">
                <a:latin typeface="Arial"/>
                <a:cs typeface="Arial"/>
              </a:rPr>
              <a:t>per day of recording, per </a:t>
            </a:r>
            <a:r>
              <a:rPr lang="en-US" sz="1200" dirty="0" smtClean="0">
                <a:latin typeface="Arial"/>
                <a:cs typeface="Arial"/>
              </a:rPr>
              <a:t>animal</a:t>
            </a:r>
            <a:br>
              <a:rPr lang="en-US" sz="1200" dirty="0" smtClean="0">
                <a:latin typeface="Arial"/>
                <a:cs typeface="Arial"/>
              </a:rPr>
            </a:br>
            <a:endParaRPr lang="en-US" sz="1200" dirty="0" smtClean="0">
              <a:latin typeface="Arial"/>
              <a:cs typeface="Arial"/>
            </a:endParaRPr>
          </a:p>
          <a:p>
            <a:pPr marL="228466" lvl="0" indent="-228466">
              <a:buFont typeface="Arial"/>
              <a:buChar char="•"/>
            </a:pPr>
            <a:r>
              <a:rPr lang="en-US" sz="1200" dirty="0" smtClean="0"/>
              <a:t>Three stimulation </a:t>
            </a:r>
            <a:r>
              <a:rPr lang="en-US" sz="1200" dirty="0"/>
              <a:t>blocks per trial: 2 minutes baseline, 2 minutes </a:t>
            </a:r>
            <a:r>
              <a:rPr lang="en-US" sz="1200" dirty="0" smtClean="0"/>
              <a:t>stimulation, </a:t>
            </a:r>
            <a:r>
              <a:rPr lang="en-US" sz="1200" dirty="0"/>
              <a:t>2 minutes post-</a:t>
            </a:r>
            <a:r>
              <a:rPr lang="en-US" sz="1200" dirty="0" smtClean="0"/>
              <a:t>stimulation</a:t>
            </a:r>
            <a:endParaRPr lang="en-US" sz="1200" dirty="0"/>
          </a:p>
          <a:p>
            <a:endParaRPr lang="en-US" sz="1200" dirty="0" smtClean="0">
              <a:latin typeface="Arial"/>
              <a:cs typeface="Arial"/>
            </a:endParaRPr>
          </a:p>
          <a:p>
            <a:pPr marL="228466" lvl="0" indent="-228466">
              <a:buFont typeface="Arial"/>
              <a:buChar char="•"/>
            </a:pPr>
            <a:r>
              <a:rPr lang="en-US" sz="1170" dirty="0" smtClean="0">
                <a:latin typeface="Arial"/>
                <a:cs typeface="Arial"/>
              </a:rPr>
              <a:t>Fi</a:t>
            </a:r>
            <a:r>
              <a:rPr lang="en-US" sz="1200" dirty="0" smtClean="0"/>
              <a:t>ve </a:t>
            </a:r>
            <a:r>
              <a:rPr lang="en-US" sz="1200" dirty="0"/>
              <a:t>successive trials per day: </a:t>
            </a:r>
            <a:r>
              <a:rPr lang="en-US" sz="1200" dirty="0" smtClean="0"/>
              <a:t>20</a:t>
            </a:r>
            <a:r>
              <a:rPr lang="en-US" sz="1200" dirty="0"/>
              <a:t>uA</a:t>
            </a:r>
            <a:r>
              <a:rPr lang="en-US" sz="1200" dirty="0" smtClean="0"/>
              <a:t>, 40</a:t>
            </a:r>
            <a:r>
              <a:rPr lang="en-US" sz="1200" dirty="0"/>
              <a:t>uA</a:t>
            </a:r>
            <a:r>
              <a:rPr lang="en-US" sz="1200" dirty="0" smtClean="0"/>
              <a:t>, 60</a:t>
            </a:r>
            <a:r>
              <a:rPr lang="en-US" sz="1200" dirty="0"/>
              <a:t>uA</a:t>
            </a:r>
            <a:r>
              <a:rPr lang="en-US" sz="1200" dirty="0" smtClean="0"/>
              <a:t>, 80</a:t>
            </a:r>
            <a:r>
              <a:rPr lang="en-US" sz="1200" dirty="0"/>
              <a:t>uA</a:t>
            </a:r>
            <a:r>
              <a:rPr lang="en-US" sz="1200" dirty="0" smtClean="0"/>
              <a:t>, 100uA.</a:t>
            </a:r>
            <a:br>
              <a:rPr lang="en-US" sz="1200" dirty="0" smtClean="0"/>
            </a:br>
            <a:endParaRPr lang="en-US" sz="1200" dirty="0" smtClean="0"/>
          </a:p>
          <a:p>
            <a:r>
              <a:rPr lang="en-US" sz="1200" b="1" dirty="0" smtClean="0">
                <a:latin typeface="Arial"/>
                <a:cs typeface="Arial"/>
              </a:rPr>
              <a:t>Cycle Trials</a:t>
            </a:r>
            <a:r>
              <a:rPr lang="en-US" sz="1200" dirty="0" smtClean="0">
                <a:latin typeface="Arial"/>
                <a:cs typeface="Arial"/>
              </a:rPr>
              <a:t> </a:t>
            </a:r>
            <a:r>
              <a:rPr lang="en-US" sz="1200" dirty="0">
                <a:latin typeface="Arial"/>
                <a:cs typeface="Arial"/>
              </a:rPr>
              <a:t>(</a:t>
            </a:r>
            <a:r>
              <a:rPr lang="en-US" sz="1200" dirty="0" smtClean="0">
                <a:latin typeface="Arial"/>
                <a:cs typeface="Arial"/>
              </a:rPr>
              <a:t>Not </a:t>
            </a:r>
            <a:r>
              <a:rPr lang="en-US" sz="1200" dirty="0">
                <a:latin typeface="Arial"/>
                <a:cs typeface="Arial"/>
              </a:rPr>
              <a:t>yet processed/</a:t>
            </a:r>
            <a:r>
              <a:rPr lang="en-US" sz="1200" dirty="0" smtClean="0">
                <a:latin typeface="Arial"/>
                <a:cs typeface="Arial"/>
              </a:rPr>
              <a:t>analyzed)</a:t>
            </a:r>
            <a:endParaRPr lang="en-US" sz="1200" dirty="0">
              <a:latin typeface="Arial"/>
              <a:cs typeface="Arial"/>
            </a:endParaRPr>
          </a:p>
          <a:p>
            <a:pPr lvl="0"/>
            <a:endParaRPr lang="en-US" sz="1200" dirty="0" smtClean="0">
              <a:latin typeface="Arial"/>
              <a:cs typeface="Arial"/>
            </a:endParaRPr>
          </a:p>
          <a:p>
            <a:pPr marL="171450" lvl="0" indent="-171450">
              <a:buFont typeface="Arial"/>
              <a:buChar char="•"/>
            </a:pPr>
            <a:r>
              <a:rPr lang="en-US" sz="1200" dirty="0" smtClean="0">
                <a:latin typeface="Arial"/>
                <a:cs typeface="Arial"/>
              </a:rPr>
              <a:t>Animals 6 and 9 received two days of cycled stimulation:  </a:t>
            </a:r>
            <a:r>
              <a:rPr lang="en-US" sz="1200" dirty="0">
                <a:latin typeface="Arial"/>
                <a:cs typeface="Arial"/>
              </a:rPr>
              <a:t>7.7 Hz, 1 </a:t>
            </a:r>
            <a:r>
              <a:rPr lang="en-US" sz="1200" dirty="0" smtClean="0">
                <a:latin typeface="Arial"/>
                <a:cs typeface="Arial"/>
              </a:rPr>
              <a:t>minute on</a:t>
            </a:r>
            <a:r>
              <a:rPr lang="en-US" sz="1200" dirty="0">
                <a:latin typeface="Arial"/>
                <a:cs typeface="Arial"/>
              </a:rPr>
              <a:t>, 4 </a:t>
            </a:r>
            <a:r>
              <a:rPr lang="en-US" sz="1200" dirty="0" smtClean="0">
                <a:latin typeface="Arial"/>
                <a:cs typeface="Arial"/>
              </a:rPr>
              <a:t>minutes </a:t>
            </a:r>
            <a:r>
              <a:rPr lang="en-US" sz="1200" dirty="0">
                <a:latin typeface="Arial"/>
                <a:cs typeface="Arial"/>
              </a:rPr>
              <a:t>off </a:t>
            </a:r>
            <a:r>
              <a:rPr lang="en-US" sz="1200" dirty="0" smtClean="0">
                <a:latin typeface="Arial"/>
                <a:cs typeface="Arial"/>
              </a:rPr>
              <a:t>for a </a:t>
            </a:r>
            <a:r>
              <a:rPr lang="en-US" sz="1200" dirty="0">
                <a:latin typeface="Arial"/>
                <a:cs typeface="Arial"/>
              </a:rPr>
              <a:t>total of 30 </a:t>
            </a:r>
            <a:r>
              <a:rPr lang="en-US" sz="1200" dirty="0" smtClean="0">
                <a:latin typeface="Arial"/>
                <a:cs typeface="Arial"/>
              </a:rPr>
              <a:t>minutes per day.</a:t>
            </a:r>
            <a:endParaRPr lang="en-US" sz="1200" dirty="0">
              <a:latin typeface="Arial"/>
              <a:cs typeface="Arial"/>
            </a:endParaRPr>
          </a:p>
          <a:p>
            <a:pPr marL="228466" lvl="0" indent="-228466">
              <a:buFont typeface="Arial"/>
              <a:buChar char="•"/>
            </a:pPr>
            <a:endParaRPr lang="en-US" sz="1200" dirty="0" smtClean="0"/>
          </a:p>
          <a:p>
            <a:pPr marL="228466" lvl="0" indent="-228466">
              <a:buFont typeface="Arial"/>
              <a:buChar char="•"/>
            </a:pPr>
            <a:endParaRPr lang="en-US" sz="1200" dirty="0" smtClean="0"/>
          </a:p>
          <a:p>
            <a:pPr lvl="0"/>
            <a:endParaRPr lang="en-US" sz="1200" dirty="0"/>
          </a:p>
          <a:p>
            <a:pPr marL="228466" indent="-228466">
              <a:buFont typeface="Arial"/>
              <a:buChar char="•"/>
            </a:pPr>
            <a:endParaRPr lang="en-US" sz="1170" dirty="0" smtClean="0">
              <a:latin typeface="Arial"/>
              <a:cs typeface="Arial"/>
            </a:endParaRPr>
          </a:p>
          <a:p>
            <a:pPr marL="228466" indent="-228466"/>
            <a:r>
              <a:rPr lang="en-US" sz="1170" dirty="0" smtClean="0">
                <a:latin typeface="Arial"/>
                <a:cs typeface="Arial"/>
              </a:rPr>
              <a:t/>
            </a:r>
            <a:br>
              <a:rPr lang="en-US" sz="1170" dirty="0" smtClean="0">
                <a:latin typeface="Arial"/>
                <a:cs typeface="Arial"/>
              </a:rPr>
            </a:br>
            <a:endParaRPr lang="en-US" sz="1170" dirty="0">
              <a:latin typeface="Arial"/>
              <a:cs typeface="Arial"/>
            </a:endParaRPr>
          </a:p>
        </p:txBody>
      </p:sp>
      <p:sp>
        <p:nvSpPr>
          <p:cNvPr id="13" name="Rectangle 104"/>
          <p:cNvSpPr>
            <a:spLocks noChangeArrowheads="1"/>
          </p:cNvSpPr>
          <p:nvPr/>
        </p:nvSpPr>
        <p:spPr bwMode="auto">
          <a:xfrm>
            <a:off x="295444" y="8500193"/>
            <a:ext cx="10655252" cy="557784"/>
          </a:xfrm>
          <a:prstGeom prst="rect">
            <a:avLst/>
          </a:prstGeom>
          <a:solidFill>
            <a:srgbClr val="00008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384" tIns="45692" rIns="91384" bIns="45692" anchor="ctr"/>
          <a:lstStyle/>
          <a:p>
            <a:pPr algn="ctr">
              <a:defRPr/>
            </a:pPr>
            <a:r>
              <a:rPr lang="en-US" sz="3700" dirty="0">
                <a:solidFill>
                  <a:schemeClr val="bg1"/>
                </a:solidFill>
                <a:latin typeface="Arial" charset="0"/>
              </a:rPr>
              <a:t>Methods</a:t>
            </a:r>
            <a:endParaRPr lang="en-US" dirty="0">
              <a:cs typeface="+mn-cs"/>
            </a:endParaRPr>
          </a:p>
        </p:txBody>
      </p:sp>
      <p:sp>
        <p:nvSpPr>
          <p:cNvPr id="112" name="Rectangle 111"/>
          <p:cNvSpPr/>
          <p:nvPr/>
        </p:nvSpPr>
        <p:spPr>
          <a:xfrm>
            <a:off x="20699516" y="10718390"/>
            <a:ext cx="1564389" cy="83699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7" name="TextBox 86"/>
          <p:cNvSpPr txBox="1"/>
          <p:nvPr/>
        </p:nvSpPr>
        <p:spPr>
          <a:xfrm>
            <a:off x="11673137" y="14022577"/>
            <a:ext cx="632038" cy="369275"/>
          </a:xfrm>
          <a:prstGeom prst="rect">
            <a:avLst/>
          </a:prstGeom>
          <a:noFill/>
        </p:spPr>
        <p:txBody>
          <a:bodyPr wrap="square" lIns="91384" tIns="45692" rIns="91384" bIns="45692" rtlCol="0">
            <a:spAutoFit/>
          </a:bodyPr>
          <a:lstStyle/>
          <a:p>
            <a:pPr algn="ctr"/>
            <a:r>
              <a:rPr lang="en-US" sz="1800" b="1" dirty="0">
                <a:latin typeface="Arial"/>
                <a:cs typeface="Arial"/>
              </a:rPr>
              <a:t>C</a:t>
            </a:r>
          </a:p>
        </p:txBody>
      </p:sp>
      <p:sp>
        <p:nvSpPr>
          <p:cNvPr id="85" name="TextBox 84"/>
          <p:cNvSpPr txBox="1"/>
          <p:nvPr/>
        </p:nvSpPr>
        <p:spPr>
          <a:xfrm>
            <a:off x="11673137" y="10458290"/>
            <a:ext cx="632038" cy="369275"/>
          </a:xfrm>
          <a:prstGeom prst="rect">
            <a:avLst/>
          </a:prstGeom>
          <a:noFill/>
        </p:spPr>
        <p:txBody>
          <a:bodyPr wrap="square" lIns="91384" tIns="45692" rIns="91384" bIns="45692" rtlCol="0">
            <a:spAutoFit/>
          </a:bodyPr>
          <a:lstStyle/>
          <a:p>
            <a:pPr algn="ctr"/>
            <a:r>
              <a:rPr lang="en-US" sz="1800" b="1" dirty="0">
                <a:latin typeface="Arial"/>
                <a:cs typeface="Arial"/>
              </a:rPr>
              <a:t>A</a:t>
            </a:r>
          </a:p>
        </p:txBody>
      </p:sp>
      <p:sp>
        <p:nvSpPr>
          <p:cNvPr id="44" name="TextBox 43"/>
          <p:cNvSpPr txBox="1"/>
          <p:nvPr/>
        </p:nvSpPr>
        <p:spPr>
          <a:xfrm>
            <a:off x="515407" y="3739036"/>
            <a:ext cx="10435289" cy="4490204"/>
          </a:xfrm>
          <a:prstGeom prst="rect">
            <a:avLst/>
          </a:prstGeom>
          <a:noFill/>
        </p:spPr>
        <p:txBody>
          <a:bodyPr wrap="square" rtlCol="0">
            <a:spAutoFit/>
          </a:bodyPr>
          <a:lstStyle/>
          <a:p>
            <a:pPr>
              <a:lnSpc>
                <a:spcPct val="110000"/>
              </a:lnSpc>
            </a:pPr>
            <a:r>
              <a:rPr lang="en-US" sz="1300" dirty="0">
                <a:latin typeface="Arial"/>
                <a:cs typeface="Arial"/>
              </a:rPr>
              <a:t>Epilepsy is a chronic neurological condition that affects approximately 2.2 million Americans. The cost </a:t>
            </a:r>
            <a:r>
              <a:rPr lang="en-US" sz="1300" dirty="0" smtClean="0">
                <a:latin typeface="Arial"/>
                <a:cs typeface="Arial"/>
              </a:rPr>
              <a:t>of diagnosing </a:t>
            </a:r>
            <a:r>
              <a:rPr lang="en-US" sz="1300" dirty="0">
                <a:latin typeface="Arial"/>
                <a:cs typeface="Arial"/>
              </a:rPr>
              <a:t>and treating intractable epilepsy in the United States alone is as high as 4 billion dollars </a:t>
            </a:r>
            <a:r>
              <a:rPr lang="en-US" sz="1300" dirty="0" smtClean="0">
                <a:latin typeface="Arial"/>
                <a:cs typeface="Arial"/>
              </a:rPr>
              <a:t>annually. Despite </a:t>
            </a:r>
            <a:r>
              <a:rPr lang="en-US" sz="1300" dirty="0">
                <a:latin typeface="Arial"/>
                <a:cs typeface="Arial"/>
              </a:rPr>
              <a:t>the introduction of newer antiepileptic drugs, approximately 880,000 epileptic patients have </a:t>
            </a:r>
            <a:r>
              <a:rPr lang="en-US" sz="1300" dirty="0" smtClean="0">
                <a:latin typeface="Arial"/>
                <a:cs typeface="Arial"/>
              </a:rPr>
              <a:t>poor seizure </a:t>
            </a:r>
            <a:r>
              <a:rPr lang="en-US" sz="1300" dirty="0">
                <a:latin typeface="Arial"/>
                <a:cs typeface="Arial"/>
              </a:rPr>
              <a:t>control with medications alone. Furthermore, over half of these patients exhibit chronic learning </a:t>
            </a:r>
            <a:r>
              <a:rPr lang="en-US" sz="1300" dirty="0" smtClean="0">
                <a:latin typeface="Arial"/>
                <a:cs typeface="Arial"/>
              </a:rPr>
              <a:t>and memory </a:t>
            </a:r>
            <a:r>
              <a:rPr lang="en-US" sz="1300" dirty="0">
                <a:latin typeface="Arial"/>
                <a:cs typeface="Arial"/>
              </a:rPr>
              <a:t>deficits that dramatically impact their quality of </a:t>
            </a:r>
            <a:r>
              <a:rPr lang="en-US" sz="1300" dirty="0" smtClean="0">
                <a:latin typeface="Arial"/>
                <a:cs typeface="Arial"/>
              </a:rPr>
              <a:t>life. Vagal </a:t>
            </a:r>
            <a:r>
              <a:rPr lang="en-US" sz="1300" dirty="0">
                <a:latin typeface="Arial"/>
                <a:cs typeface="Arial"/>
              </a:rPr>
              <a:t>Nerve Stimulation utilizes high frequency electrical current that travels up the vagal nerve to </a:t>
            </a:r>
            <a:r>
              <a:rPr lang="en-US" sz="1300" dirty="0" smtClean="0">
                <a:latin typeface="Arial"/>
                <a:cs typeface="Arial"/>
              </a:rPr>
              <a:t>the brain </a:t>
            </a:r>
            <a:r>
              <a:rPr lang="en-US" sz="1300" dirty="0">
                <a:latin typeface="Arial"/>
                <a:cs typeface="Arial"/>
              </a:rPr>
              <a:t>and penetrates the blood brain barrier. The introduction of this electrical activity into the brain of </a:t>
            </a:r>
            <a:r>
              <a:rPr lang="en-US" sz="1300" dirty="0" smtClean="0">
                <a:latin typeface="Arial"/>
                <a:cs typeface="Arial"/>
              </a:rPr>
              <a:t>epileptic patients </a:t>
            </a:r>
            <a:r>
              <a:rPr lang="en-US" sz="1300" dirty="0">
                <a:latin typeface="Arial"/>
                <a:cs typeface="Arial"/>
              </a:rPr>
              <a:t>interrupts the pathological synchronous neuronal activity that is a primary characteristic of </a:t>
            </a:r>
            <a:r>
              <a:rPr lang="en-US" sz="1300" dirty="0" smtClean="0">
                <a:latin typeface="Arial"/>
                <a:cs typeface="Arial"/>
              </a:rPr>
              <a:t>seizure activity</a:t>
            </a:r>
            <a:r>
              <a:rPr lang="en-US" sz="1300" dirty="0">
                <a:latin typeface="Arial"/>
                <a:cs typeface="Arial"/>
              </a:rPr>
              <a:t>. This intervention reduces seizure frequency in a select group of patients with epilepsy, but does </a:t>
            </a:r>
            <a:r>
              <a:rPr lang="en-US" sz="1300" dirty="0" smtClean="0">
                <a:latin typeface="Arial"/>
                <a:cs typeface="Arial"/>
              </a:rPr>
              <a:t>not improve </a:t>
            </a:r>
            <a:r>
              <a:rPr lang="en-US" sz="1300" dirty="0">
                <a:latin typeface="Arial"/>
                <a:cs typeface="Arial"/>
              </a:rPr>
              <a:t>the memory deficits many patients experience. Previous studies have demonstrated that </a:t>
            </a:r>
            <a:r>
              <a:rPr lang="en-US" sz="1300" dirty="0" smtClean="0">
                <a:latin typeface="Arial"/>
                <a:cs typeface="Arial"/>
              </a:rPr>
              <a:t>the hippocampus</a:t>
            </a:r>
            <a:r>
              <a:rPr lang="en-US" sz="1300" dirty="0">
                <a:latin typeface="Arial"/>
                <a:cs typeface="Arial"/>
              </a:rPr>
              <a:t>, an area of the brain that plays a critical role in learning and memory functions, generates </a:t>
            </a:r>
            <a:r>
              <a:rPr lang="en-US" sz="1300" dirty="0" smtClean="0">
                <a:latin typeface="Arial"/>
                <a:cs typeface="Arial"/>
              </a:rPr>
              <a:t>low frequency </a:t>
            </a:r>
            <a:r>
              <a:rPr lang="en-US" sz="1300" dirty="0">
                <a:latin typeface="Arial"/>
                <a:cs typeface="Arial"/>
              </a:rPr>
              <a:t>electrical activity in the 6-10Hz range. This frequency is termed Theta. Despite pre-clinical </a:t>
            </a:r>
            <a:r>
              <a:rPr lang="en-US" sz="1300" dirty="0" smtClean="0">
                <a:latin typeface="Arial"/>
                <a:cs typeface="Arial"/>
              </a:rPr>
              <a:t>and clinical </a:t>
            </a:r>
            <a:r>
              <a:rPr lang="en-US" sz="1300" dirty="0">
                <a:latin typeface="Arial"/>
                <a:cs typeface="Arial"/>
              </a:rPr>
              <a:t>data demonstrating the importance of theta oscillations in cognitive functioning, low </a:t>
            </a:r>
            <a:r>
              <a:rPr lang="en-US" sz="1300" dirty="0" smtClean="0">
                <a:latin typeface="Arial"/>
                <a:cs typeface="Arial"/>
              </a:rPr>
              <a:t>frequency stimulation </a:t>
            </a:r>
            <a:r>
              <a:rPr lang="en-US" sz="1300" dirty="0">
                <a:latin typeface="Arial"/>
                <a:cs typeface="Arial"/>
              </a:rPr>
              <a:t>of the </a:t>
            </a:r>
            <a:r>
              <a:rPr lang="en-US" sz="1300" dirty="0" err="1">
                <a:latin typeface="Arial"/>
                <a:cs typeface="Arial"/>
              </a:rPr>
              <a:t>vagus</a:t>
            </a:r>
            <a:r>
              <a:rPr lang="en-US" sz="1300" dirty="0">
                <a:latin typeface="Arial"/>
                <a:cs typeface="Arial"/>
              </a:rPr>
              <a:t> nerve and its effect on the hippocampus have not been evaluated. </a:t>
            </a:r>
            <a:r>
              <a:rPr lang="en-US" sz="1300" dirty="0" smtClean="0">
                <a:latin typeface="Arial"/>
                <a:cs typeface="Arial"/>
              </a:rPr>
              <a:t/>
            </a:r>
            <a:br>
              <a:rPr lang="en-US" sz="1300" dirty="0" smtClean="0">
                <a:latin typeface="Arial"/>
                <a:cs typeface="Arial"/>
              </a:rPr>
            </a:br>
            <a:r>
              <a:rPr lang="en-US" sz="1300" dirty="0" smtClean="0">
                <a:latin typeface="Arial"/>
                <a:cs typeface="Arial"/>
              </a:rPr>
              <a:t>Temporal </a:t>
            </a:r>
            <a:r>
              <a:rPr lang="en-US" sz="1300" dirty="0">
                <a:latin typeface="Arial"/>
                <a:cs typeface="Arial"/>
              </a:rPr>
              <a:t>lobe epilepsy (TLE) is the most prevalent classification of partial epilepsy and is associated with persistent deficits in cognition. Hippocampal network dysfunction and a reduction in theta oscillations are correlated with diminished spatial learning. Vagal nerve stimulation (VNS) is an adjunctive therapy for patients with medically refractory epilepsy that was FDA-approved in 1997. Theta frequency range (6-10Hz) hippocampal oscillations play a critical role in facilitating episodic and short-term memory </a:t>
            </a:r>
            <a:r>
              <a:rPr lang="en-US" sz="1300" dirty="0" smtClean="0">
                <a:latin typeface="Arial"/>
                <a:cs typeface="Arial"/>
              </a:rPr>
              <a:t>tasks</a:t>
            </a:r>
            <a:r>
              <a:rPr lang="en-US" sz="1300" b="1" baseline="30000" dirty="0" smtClean="0">
                <a:latin typeface="Arial"/>
                <a:cs typeface="Arial"/>
              </a:rPr>
              <a:t>1</a:t>
            </a:r>
            <a:r>
              <a:rPr lang="en-US" sz="1300" dirty="0" smtClean="0">
                <a:latin typeface="Arial"/>
                <a:cs typeface="Arial"/>
              </a:rPr>
              <a:t>, </a:t>
            </a:r>
            <a:r>
              <a:rPr lang="en-US" sz="1300" dirty="0">
                <a:latin typeface="Arial"/>
                <a:cs typeface="Arial"/>
              </a:rPr>
              <a:t>arousal and sensorimotor </a:t>
            </a:r>
            <a:r>
              <a:rPr lang="en-US" sz="1300" dirty="0">
                <a:solidFill>
                  <a:srgbClr val="000000"/>
                </a:solidFill>
                <a:latin typeface="Arial"/>
                <a:cs typeface="Arial"/>
              </a:rPr>
              <a:t>processing </a:t>
            </a:r>
            <a:r>
              <a:rPr lang="en-US" sz="1300" b="1" baseline="30000" dirty="0" smtClean="0">
                <a:solidFill>
                  <a:srgbClr val="000000"/>
                </a:solidFill>
                <a:latin typeface="Arial"/>
                <a:cs typeface="Arial"/>
              </a:rPr>
              <a:t>2,3</a:t>
            </a:r>
            <a:r>
              <a:rPr lang="en-US" sz="1300" dirty="0" smtClean="0">
                <a:solidFill>
                  <a:srgbClr val="000000"/>
                </a:solidFill>
                <a:latin typeface="Arial"/>
                <a:cs typeface="Arial"/>
              </a:rPr>
              <a:t>, </a:t>
            </a:r>
            <a:r>
              <a:rPr lang="en-US" sz="1300" dirty="0">
                <a:solidFill>
                  <a:srgbClr val="000000"/>
                </a:solidFill>
                <a:latin typeface="Arial"/>
                <a:cs typeface="Arial"/>
              </a:rPr>
              <a:t>and spatial working memory and </a:t>
            </a:r>
            <a:r>
              <a:rPr lang="en-US" sz="1300" dirty="0" smtClean="0">
                <a:solidFill>
                  <a:srgbClr val="000000"/>
                </a:solidFill>
                <a:latin typeface="Arial"/>
                <a:cs typeface="Arial"/>
              </a:rPr>
              <a:t>navigation </a:t>
            </a:r>
            <a:r>
              <a:rPr lang="en-US" sz="1300" b="1" baseline="30000" dirty="0" smtClean="0">
                <a:solidFill>
                  <a:srgbClr val="000000"/>
                </a:solidFill>
                <a:latin typeface="Arial"/>
                <a:cs typeface="Arial"/>
              </a:rPr>
              <a:t>4-7</a:t>
            </a:r>
            <a:r>
              <a:rPr lang="en-US" sz="1300" dirty="0" smtClean="0">
                <a:solidFill>
                  <a:srgbClr val="000000"/>
                </a:solidFill>
                <a:latin typeface="Arial"/>
                <a:cs typeface="Arial"/>
              </a:rPr>
              <a:t>. </a:t>
            </a:r>
            <a:r>
              <a:rPr lang="en-US" sz="1300" dirty="0">
                <a:solidFill>
                  <a:srgbClr val="000000"/>
                </a:solidFill>
                <a:latin typeface="Arial"/>
                <a:cs typeface="Arial"/>
              </a:rPr>
              <a:t>An increase in </a:t>
            </a:r>
            <a:r>
              <a:rPr lang="en-US" sz="1300" dirty="0">
                <a:latin typeface="Arial"/>
                <a:cs typeface="Arial"/>
              </a:rPr>
              <a:t>theta power is associated with encoding of episodic memory in </a:t>
            </a:r>
            <a:r>
              <a:rPr lang="en-US" sz="1300" dirty="0">
                <a:solidFill>
                  <a:srgbClr val="000000"/>
                </a:solidFill>
                <a:latin typeface="Arial"/>
                <a:cs typeface="Arial"/>
              </a:rPr>
              <a:t>humans </a:t>
            </a:r>
            <a:r>
              <a:rPr lang="en-US" sz="1300" b="1" baseline="30000" dirty="0" smtClean="0">
                <a:solidFill>
                  <a:srgbClr val="000000"/>
                </a:solidFill>
                <a:latin typeface="Arial"/>
                <a:cs typeface="Arial"/>
              </a:rPr>
              <a:t>4</a:t>
            </a:r>
            <a:r>
              <a:rPr lang="en-US" sz="1300" dirty="0" smtClean="0">
                <a:solidFill>
                  <a:srgbClr val="000000"/>
                </a:solidFill>
                <a:latin typeface="Arial"/>
                <a:cs typeface="Arial"/>
              </a:rPr>
              <a:t>. </a:t>
            </a:r>
            <a:r>
              <a:rPr lang="en-US" sz="1300" dirty="0">
                <a:solidFill>
                  <a:srgbClr val="000000"/>
                </a:solidFill>
                <a:latin typeface="Arial"/>
                <a:cs typeface="Arial"/>
              </a:rPr>
              <a:t>There is also evidence of an increase in hippocampal theta activity prior to successful memory retrieval </a:t>
            </a:r>
            <a:r>
              <a:rPr lang="en-US" sz="1300" b="1" baseline="30000" dirty="0" smtClean="0">
                <a:solidFill>
                  <a:srgbClr val="000000"/>
                </a:solidFill>
                <a:latin typeface="Arial"/>
                <a:cs typeface="Arial"/>
              </a:rPr>
              <a:t>4,8</a:t>
            </a:r>
            <a:r>
              <a:rPr lang="en-US" sz="1300" dirty="0" smtClean="0">
                <a:solidFill>
                  <a:srgbClr val="000000"/>
                </a:solidFill>
                <a:latin typeface="Arial"/>
                <a:cs typeface="Arial"/>
              </a:rPr>
              <a:t>. </a:t>
            </a:r>
            <a:r>
              <a:rPr lang="en-US" sz="1300" dirty="0">
                <a:solidFill>
                  <a:srgbClr val="000000"/>
                </a:solidFill>
                <a:latin typeface="Arial"/>
                <a:cs typeface="Arial"/>
              </a:rPr>
              <a:t>Animal </a:t>
            </a:r>
            <a:r>
              <a:rPr lang="en-US" sz="1300" dirty="0">
                <a:latin typeface="Arial"/>
                <a:cs typeface="Arial"/>
              </a:rPr>
              <a:t>studies have previously demonstrated a</a:t>
            </a:r>
          </a:p>
          <a:p>
            <a:pPr>
              <a:lnSpc>
                <a:spcPct val="110000"/>
              </a:lnSpc>
            </a:pPr>
            <a:r>
              <a:rPr lang="en-US" sz="1300" dirty="0">
                <a:latin typeface="Arial"/>
                <a:cs typeface="Arial"/>
              </a:rPr>
              <a:t>correlation between theta rhythms and memory </a:t>
            </a:r>
            <a:r>
              <a:rPr lang="en-US" sz="1300" dirty="0" smtClean="0">
                <a:solidFill>
                  <a:srgbClr val="000000"/>
                </a:solidFill>
                <a:latin typeface="Arial"/>
                <a:cs typeface="Arial"/>
              </a:rPr>
              <a:t>storage </a:t>
            </a:r>
            <a:r>
              <a:rPr lang="en-US" sz="1300" baseline="30000" dirty="0" smtClean="0">
                <a:solidFill>
                  <a:srgbClr val="000000"/>
                </a:solidFill>
                <a:latin typeface="Arial"/>
                <a:cs typeface="Arial"/>
              </a:rPr>
              <a:t>4,9</a:t>
            </a:r>
            <a:r>
              <a:rPr lang="en-US" sz="1300" dirty="0" smtClean="0">
                <a:solidFill>
                  <a:srgbClr val="000000"/>
                </a:solidFill>
                <a:latin typeface="Arial"/>
                <a:cs typeface="Arial"/>
              </a:rPr>
              <a:t> </a:t>
            </a:r>
            <a:r>
              <a:rPr lang="en-US" sz="1300" dirty="0">
                <a:solidFill>
                  <a:srgbClr val="000000"/>
                </a:solidFill>
                <a:latin typeface="Arial"/>
                <a:cs typeface="Arial"/>
              </a:rPr>
              <a:t>as well as behavioral </a:t>
            </a:r>
            <a:r>
              <a:rPr lang="en-US" sz="1300" dirty="0" smtClean="0">
                <a:solidFill>
                  <a:srgbClr val="000000"/>
                </a:solidFill>
                <a:latin typeface="Arial"/>
                <a:cs typeface="Arial"/>
              </a:rPr>
              <a:t>learning</a:t>
            </a:r>
            <a:r>
              <a:rPr lang="en-US" sz="1300" b="1" baseline="30000" dirty="0">
                <a:solidFill>
                  <a:srgbClr val="000000"/>
                </a:solidFill>
                <a:latin typeface="Arial"/>
                <a:cs typeface="Arial"/>
              </a:rPr>
              <a:t> </a:t>
            </a:r>
            <a:r>
              <a:rPr lang="en-US" sz="1300" b="1" baseline="30000" dirty="0" smtClean="0">
                <a:solidFill>
                  <a:srgbClr val="000000"/>
                </a:solidFill>
                <a:latin typeface="Arial"/>
                <a:cs typeface="Arial"/>
              </a:rPr>
              <a:t>4,10</a:t>
            </a:r>
            <a:r>
              <a:rPr lang="en-US" sz="1300" dirty="0" smtClean="0">
                <a:solidFill>
                  <a:srgbClr val="000000"/>
                </a:solidFill>
                <a:latin typeface="Arial"/>
                <a:cs typeface="Arial"/>
              </a:rPr>
              <a:t>. </a:t>
            </a:r>
            <a:r>
              <a:rPr lang="en-US" sz="1300" dirty="0">
                <a:solidFill>
                  <a:srgbClr val="000000"/>
                </a:solidFill>
                <a:latin typeface="Arial"/>
                <a:cs typeface="Arial"/>
              </a:rPr>
              <a:t>These </a:t>
            </a:r>
            <a:r>
              <a:rPr lang="en-US" sz="1300" dirty="0">
                <a:latin typeface="Arial"/>
                <a:cs typeface="Arial"/>
              </a:rPr>
              <a:t>past discoveries demonstrate the importance of theta activity in normal memory </a:t>
            </a:r>
            <a:r>
              <a:rPr lang="en-US" sz="1300" dirty="0">
                <a:solidFill>
                  <a:srgbClr val="000000"/>
                </a:solidFill>
                <a:latin typeface="Arial"/>
                <a:cs typeface="Arial"/>
              </a:rPr>
              <a:t>function </a:t>
            </a:r>
            <a:r>
              <a:rPr lang="en-US" sz="1300" b="1" baseline="30000" dirty="0" smtClean="0">
                <a:solidFill>
                  <a:srgbClr val="000000"/>
                </a:solidFill>
                <a:latin typeface="Arial"/>
                <a:cs typeface="Arial"/>
              </a:rPr>
              <a:t>4</a:t>
            </a:r>
            <a:r>
              <a:rPr lang="en-US" sz="1300" dirty="0" smtClean="0">
                <a:solidFill>
                  <a:srgbClr val="000000"/>
                </a:solidFill>
                <a:latin typeface="Arial"/>
                <a:cs typeface="Arial"/>
              </a:rPr>
              <a:t>. </a:t>
            </a:r>
            <a:endParaRPr lang="en-US" sz="1300" dirty="0">
              <a:solidFill>
                <a:srgbClr val="000000"/>
              </a:solidFill>
              <a:latin typeface="Arial"/>
              <a:cs typeface="Arial"/>
            </a:endParaRPr>
          </a:p>
        </p:txBody>
      </p:sp>
      <p:sp>
        <p:nvSpPr>
          <p:cNvPr id="46" name="TextBox 45"/>
          <p:cNvSpPr txBox="1"/>
          <p:nvPr/>
        </p:nvSpPr>
        <p:spPr>
          <a:xfrm>
            <a:off x="33859181" y="15960143"/>
            <a:ext cx="6007648" cy="2231380"/>
          </a:xfrm>
          <a:prstGeom prst="rect">
            <a:avLst/>
          </a:prstGeom>
          <a:noFill/>
        </p:spPr>
        <p:txBody>
          <a:bodyPr wrap="square" rtlCol="0">
            <a:spAutoFit/>
          </a:bodyPr>
          <a:lstStyle/>
          <a:p>
            <a:pPr marL="228600" indent="-228600">
              <a:buAutoNum type="arabicPeriod"/>
            </a:pPr>
            <a:r>
              <a:rPr lang="en-US" sz="700" dirty="0" err="1" smtClean="0">
                <a:cs typeface="Arial" charset="0"/>
              </a:rPr>
              <a:t>Vertes</a:t>
            </a:r>
            <a:r>
              <a:rPr lang="en-US" sz="700" dirty="0" smtClean="0">
                <a:cs typeface="Arial" charset="0"/>
              </a:rPr>
              <a:t> </a:t>
            </a:r>
            <a:r>
              <a:rPr lang="en-US" sz="700" dirty="0">
                <a:cs typeface="Arial" charset="0"/>
              </a:rPr>
              <a:t>RP. Hippocampal theta rhythm: a tag for short-term memory. Hippocampus. 2005;15(7)</a:t>
            </a:r>
            <a:r>
              <a:rPr lang="en-US" sz="700" dirty="0" smtClean="0">
                <a:cs typeface="Arial" charset="0"/>
              </a:rPr>
              <a:t>:  923</a:t>
            </a:r>
            <a:r>
              <a:rPr lang="en-US" sz="700" dirty="0">
                <a:cs typeface="Arial" charset="0"/>
              </a:rPr>
              <a:t>-35</a:t>
            </a:r>
            <a:r>
              <a:rPr lang="en-US" sz="700" dirty="0" smtClean="0">
                <a:cs typeface="Arial" charset="0"/>
              </a:rPr>
              <a:t>.Review</a:t>
            </a:r>
            <a:r>
              <a:rPr lang="en-US" sz="700" dirty="0">
                <a:cs typeface="Arial" charset="0"/>
              </a:rPr>
              <a:t>. PubMed PMID: 16149083</a:t>
            </a:r>
            <a:r>
              <a:rPr lang="en-US" sz="700" dirty="0" smtClean="0">
                <a:cs typeface="Arial" charset="0"/>
              </a:rPr>
              <a:t>.</a:t>
            </a:r>
          </a:p>
          <a:p>
            <a:pPr marL="228600" indent="-228600">
              <a:buAutoNum type="arabicPeriod"/>
            </a:pPr>
            <a:r>
              <a:rPr lang="en-US" sz="700" dirty="0"/>
              <a:t>Green, J. D. and A. A. </a:t>
            </a:r>
            <a:r>
              <a:rPr lang="en-US" sz="700" dirty="0" err="1"/>
              <a:t>Arduini</a:t>
            </a:r>
            <a:r>
              <a:rPr lang="en-US" sz="700" dirty="0"/>
              <a:t> (1954). "Hippocampal electrical activity in arousal." </a:t>
            </a:r>
            <a:r>
              <a:rPr lang="en-US" sz="700" u="sng" dirty="0"/>
              <a:t>Journal of neurophysiology </a:t>
            </a:r>
            <a:r>
              <a:rPr lang="en-US" sz="700" b="1" u="sng" dirty="0"/>
              <a:t>17</a:t>
            </a:r>
            <a:r>
              <a:rPr lang="en-US" sz="700" u="sng" dirty="0"/>
              <a:t>(6): 533-557</a:t>
            </a:r>
            <a:r>
              <a:rPr lang="en-US" sz="700" u="sng" dirty="0" smtClean="0"/>
              <a:t>.</a:t>
            </a:r>
          </a:p>
          <a:p>
            <a:pPr marL="228600" indent="-228600">
              <a:buFontTx/>
              <a:buAutoNum type="arabicPeriod"/>
            </a:pPr>
            <a:r>
              <a:rPr lang="en-US" sz="700" dirty="0" err="1"/>
              <a:t>Vanderwolf</a:t>
            </a:r>
            <a:r>
              <a:rPr lang="en-US" sz="700" dirty="0"/>
              <a:t>, C. H. (1969). "Hippocampal electrical activity and voluntary movement in the rat." </a:t>
            </a:r>
            <a:r>
              <a:rPr lang="en-US" sz="700" u="sng" dirty="0"/>
              <a:t>Electroencephalography and Clinical Neurophysiology </a:t>
            </a:r>
            <a:r>
              <a:rPr lang="en-US" sz="700" b="1" u="sng" dirty="0"/>
              <a:t>26</a:t>
            </a:r>
            <a:r>
              <a:rPr lang="en-US" sz="700" u="sng" dirty="0"/>
              <a:t>(4): 407-418.</a:t>
            </a:r>
          </a:p>
          <a:p>
            <a:pPr marL="228600" indent="-228600">
              <a:buAutoNum type="arabicPeriod"/>
            </a:pPr>
            <a:r>
              <a:rPr lang="en-US" sz="700" dirty="0"/>
              <a:t>Lee, D. J., G. G. Gurkoff, A. Izadi, R. F. Berman, A. D. </a:t>
            </a:r>
            <a:r>
              <a:rPr lang="en-US" sz="700" dirty="0" err="1"/>
              <a:t>Ekstrom</a:t>
            </a:r>
            <a:r>
              <a:rPr lang="en-US" sz="700" dirty="0"/>
              <a:t>, J. P. </a:t>
            </a:r>
            <a:r>
              <a:rPr lang="en-US" sz="700" dirty="0" err="1"/>
              <a:t>Muizelaar</a:t>
            </a:r>
            <a:r>
              <a:rPr lang="en-US" sz="700" dirty="0"/>
              <a:t>, B. G. </a:t>
            </a:r>
            <a:r>
              <a:rPr lang="en-US" sz="700" dirty="0" err="1"/>
              <a:t>Lyeth</a:t>
            </a:r>
            <a:r>
              <a:rPr lang="en-US" sz="700" dirty="0"/>
              <a:t> and K. Shahlaie (2013). "Medial </a:t>
            </a:r>
            <a:r>
              <a:rPr lang="en-US" sz="700" dirty="0" err="1"/>
              <a:t>septal</a:t>
            </a:r>
            <a:r>
              <a:rPr lang="en-US" sz="700" dirty="0"/>
              <a:t> nucleus theta frequency deep brain stimulation improves spatial working memory after traumatic brain injury." </a:t>
            </a:r>
            <a:r>
              <a:rPr lang="en-US" sz="700" u="sng" dirty="0"/>
              <a:t>J </a:t>
            </a:r>
            <a:r>
              <a:rPr lang="en-US" sz="700" u="sng" dirty="0" err="1"/>
              <a:t>Neurotrauma</a:t>
            </a:r>
            <a:r>
              <a:rPr lang="en-US" sz="700" u="sng" dirty="0"/>
              <a:t> </a:t>
            </a:r>
            <a:r>
              <a:rPr lang="en-US" sz="700" b="1" u="sng" dirty="0"/>
              <a:t>30</a:t>
            </a:r>
            <a:r>
              <a:rPr lang="en-US" sz="700" u="sng" dirty="0"/>
              <a:t>(2): 131-139</a:t>
            </a:r>
            <a:r>
              <a:rPr lang="en-US" sz="700" u="sng" dirty="0" smtClean="0"/>
              <a:t>.</a:t>
            </a:r>
            <a:endParaRPr lang="en-US" sz="700" dirty="0" smtClean="0">
              <a:cs typeface="Arial" charset="0"/>
            </a:endParaRPr>
          </a:p>
          <a:p>
            <a:pPr marL="228600" indent="-228600">
              <a:buFontTx/>
              <a:buAutoNum type="arabicPeriod"/>
            </a:pPr>
            <a:r>
              <a:rPr lang="en-US" sz="700" dirty="0" err="1"/>
              <a:t>Buzsaki</a:t>
            </a:r>
            <a:r>
              <a:rPr lang="en-US" sz="700" dirty="0"/>
              <a:t>, G. (2005). "Theta rhythm of navigation: link between path integration and landmark navigation, episodic and semantic memory." </a:t>
            </a:r>
            <a:r>
              <a:rPr lang="en-US" sz="700" u="sng" dirty="0"/>
              <a:t>Hippocampus </a:t>
            </a:r>
            <a:r>
              <a:rPr lang="en-US" sz="700" b="1" u="sng" dirty="0"/>
              <a:t>15</a:t>
            </a:r>
            <a:r>
              <a:rPr lang="en-US" sz="700" u="sng" dirty="0"/>
              <a:t>(7): 827-840</a:t>
            </a:r>
            <a:r>
              <a:rPr lang="en-US" sz="700" u="sng" dirty="0" smtClean="0"/>
              <a:t>.</a:t>
            </a:r>
          </a:p>
          <a:p>
            <a:pPr marL="228600" indent="-228600">
              <a:buFontTx/>
              <a:buAutoNum type="arabicPeriod"/>
            </a:pPr>
            <a:r>
              <a:rPr lang="en-US" sz="700" dirty="0"/>
              <a:t>McNaughton, N., M. </a:t>
            </a:r>
            <a:r>
              <a:rPr lang="en-US" sz="700" dirty="0" err="1"/>
              <a:t>Ruan</a:t>
            </a:r>
            <a:r>
              <a:rPr lang="en-US" sz="700" dirty="0"/>
              <a:t> and M. A. </a:t>
            </a:r>
            <a:r>
              <a:rPr lang="en-US" sz="700" dirty="0" err="1"/>
              <a:t>Woodnorth</a:t>
            </a:r>
            <a:r>
              <a:rPr lang="en-US" sz="700" dirty="0"/>
              <a:t> (2006). "Restoring theta-like </a:t>
            </a:r>
            <a:r>
              <a:rPr lang="en-US" sz="700" dirty="0" err="1"/>
              <a:t>rythmicity</a:t>
            </a:r>
            <a:r>
              <a:rPr lang="en-US" sz="700" dirty="0"/>
              <a:t> in rats restores initial learning in the Morris water maze." </a:t>
            </a:r>
            <a:r>
              <a:rPr lang="en-US" sz="700" u="sng" dirty="0"/>
              <a:t>Hippocampus </a:t>
            </a:r>
            <a:r>
              <a:rPr lang="en-US" sz="700" b="1" u="sng" dirty="0"/>
              <a:t>16</a:t>
            </a:r>
            <a:r>
              <a:rPr lang="en-US" sz="700" u="sng" dirty="0"/>
              <a:t>(12): 1102-1110</a:t>
            </a:r>
            <a:r>
              <a:rPr lang="en-US" sz="700" u="sng" dirty="0" smtClean="0"/>
              <a:t>.</a:t>
            </a:r>
          </a:p>
          <a:p>
            <a:pPr marL="228600" indent="-228600">
              <a:buFontTx/>
              <a:buAutoNum type="arabicPeriod"/>
            </a:pPr>
            <a:r>
              <a:rPr lang="en-US" sz="700" dirty="0" err="1"/>
              <a:t>Mizumori</a:t>
            </a:r>
            <a:r>
              <a:rPr lang="en-US" sz="700" dirty="0"/>
              <a:t>, S. J. Y., G. M. Perez, M. C. Alvarado, C. A. Barnes and B. L. McNaughton (1990). "Reversible inactivation of the medial septum differentially affects two forms of learning in rats." </a:t>
            </a:r>
            <a:r>
              <a:rPr lang="en-US" sz="700" u="sng" dirty="0"/>
              <a:t>Brain Research </a:t>
            </a:r>
            <a:r>
              <a:rPr lang="en-US" sz="700" b="1" u="sng" dirty="0"/>
              <a:t>528</a:t>
            </a:r>
            <a:r>
              <a:rPr lang="en-US" sz="700" u="sng" dirty="0"/>
              <a:t>(1): 12-20</a:t>
            </a:r>
            <a:r>
              <a:rPr lang="en-US" sz="700" u="sng" dirty="0" smtClean="0"/>
              <a:t>.</a:t>
            </a:r>
            <a:endParaRPr lang="en-US" sz="700" u="sng" dirty="0"/>
          </a:p>
          <a:p>
            <a:pPr marL="228600" indent="-228600">
              <a:buAutoNum type="arabicPeriod"/>
            </a:pPr>
            <a:r>
              <a:rPr lang="en-US" sz="800" dirty="0" err="1"/>
              <a:t>Addante</a:t>
            </a:r>
            <a:r>
              <a:rPr lang="en-US" sz="800" dirty="0"/>
              <a:t>, R. J., A. J. </a:t>
            </a:r>
            <a:r>
              <a:rPr lang="en-US" sz="800" dirty="0" err="1"/>
              <a:t>Watrous</a:t>
            </a:r>
            <a:r>
              <a:rPr lang="en-US" sz="800" dirty="0"/>
              <a:t>, A. P. </a:t>
            </a:r>
            <a:r>
              <a:rPr lang="en-US" sz="800" dirty="0" err="1"/>
              <a:t>Yonelinas</a:t>
            </a:r>
            <a:r>
              <a:rPr lang="en-US" sz="800" dirty="0"/>
              <a:t>, A. D. </a:t>
            </a:r>
            <a:r>
              <a:rPr lang="en-US" sz="800" dirty="0" err="1"/>
              <a:t>Ekstrom</a:t>
            </a:r>
            <a:r>
              <a:rPr lang="en-US" sz="800" dirty="0"/>
              <a:t> and C. </a:t>
            </a:r>
            <a:r>
              <a:rPr lang="en-US" sz="800" dirty="0" err="1"/>
              <a:t>Ranganath</a:t>
            </a:r>
            <a:r>
              <a:rPr lang="en-US" sz="800" dirty="0"/>
              <a:t> (2011). "</a:t>
            </a:r>
            <a:r>
              <a:rPr lang="en-US" sz="800" dirty="0" err="1"/>
              <a:t>Prestimulus</a:t>
            </a:r>
            <a:r>
              <a:rPr lang="en-US" sz="800" dirty="0"/>
              <a:t> theta activity predicts correct source memory retrieval." </a:t>
            </a:r>
            <a:r>
              <a:rPr lang="en-US" sz="800" u="sng" dirty="0"/>
              <a:t>Proceedings of the National Academy of Sciences of the United States of America </a:t>
            </a:r>
            <a:r>
              <a:rPr lang="en-US" sz="800" b="1" u="sng" dirty="0"/>
              <a:t>108</a:t>
            </a:r>
            <a:r>
              <a:rPr lang="en-US" sz="800" u="sng" dirty="0"/>
              <a:t>(26): 10702-10707</a:t>
            </a:r>
            <a:r>
              <a:rPr lang="en-US" sz="800" u="sng" dirty="0" smtClean="0"/>
              <a:t>.</a:t>
            </a:r>
          </a:p>
          <a:p>
            <a:pPr marL="228600" indent="-228600">
              <a:buAutoNum type="arabicPeriod"/>
            </a:pPr>
            <a:r>
              <a:rPr lang="en-US" sz="800" dirty="0"/>
              <a:t>Darling, R. D., K. Takatsuki, A. L. Griffin and S. D. Berry (2011). "</a:t>
            </a:r>
            <a:r>
              <a:rPr lang="en-US" sz="800" dirty="0" err="1"/>
              <a:t>Eyeblink</a:t>
            </a:r>
            <a:r>
              <a:rPr lang="en-US" sz="800" dirty="0"/>
              <a:t> conditioning contingent on hippocampal theta enhances hippocampal and medial prefrontal responses." </a:t>
            </a:r>
            <a:r>
              <a:rPr lang="en-US" sz="800" u="sng" dirty="0"/>
              <a:t>Journal of Neurophysiology </a:t>
            </a:r>
            <a:r>
              <a:rPr lang="en-US" sz="800" b="1" u="sng" dirty="0"/>
              <a:t>105</a:t>
            </a:r>
            <a:r>
              <a:rPr lang="en-US" sz="800" u="sng" dirty="0"/>
              <a:t>(5): 2213-2224</a:t>
            </a:r>
            <a:r>
              <a:rPr lang="en-US" sz="800" u="sng" dirty="0" smtClean="0"/>
              <a:t>.</a:t>
            </a:r>
          </a:p>
          <a:p>
            <a:pPr marL="228600" indent="-228600">
              <a:buAutoNum type="arabicPeriod"/>
            </a:pPr>
            <a:r>
              <a:rPr lang="en-US" sz="800" dirty="0" err="1"/>
              <a:t>Landfield</a:t>
            </a:r>
            <a:r>
              <a:rPr lang="en-US" sz="800" dirty="0"/>
              <a:t>, P. W., J. L. </a:t>
            </a:r>
            <a:r>
              <a:rPr lang="en-US" sz="800" dirty="0" err="1"/>
              <a:t>McGaugh</a:t>
            </a:r>
            <a:r>
              <a:rPr lang="en-US" sz="800" dirty="0"/>
              <a:t> and R. J. </a:t>
            </a:r>
            <a:r>
              <a:rPr lang="en-US" sz="800" dirty="0" err="1"/>
              <a:t>Tusa</a:t>
            </a:r>
            <a:r>
              <a:rPr lang="en-US" sz="800" dirty="0"/>
              <a:t> (1972). "Theta rhythm: A temporal correlate of memory storage processes in the rat." </a:t>
            </a:r>
            <a:r>
              <a:rPr lang="en-US" sz="800" u="sng" dirty="0"/>
              <a:t>Science </a:t>
            </a:r>
            <a:r>
              <a:rPr lang="en-US" sz="800" b="1" u="sng" dirty="0"/>
              <a:t>175</a:t>
            </a:r>
            <a:r>
              <a:rPr lang="en-US" sz="800" u="sng" dirty="0"/>
              <a:t>(4017): 87-89.</a:t>
            </a:r>
            <a:endParaRPr lang="en-US" sz="700" dirty="0">
              <a:cs typeface="Arial" charset="0"/>
            </a:endParaRPr>
          </a:p>
          <a:p>
            <a:endParaRPr lang="en-US" sz="700" dirty="0"/>
          </a:p>
        </p:txBody>
      </p:sp>
      <p:graphicFrame>
        <p:nvGraphicFramePr>
          <p:cNvPr id="47" name="Table 46"/>
          <p:cNvGraphicFramePr>
            <a:graphicFrameLocks noGrp="1"/>
          </p:cNvGraphicFramePr>
          <p:nvPr>
            <p:extLst>
              <p:ext uri="{D42A27DB-BD31-4B8C-83A1-F6EECF244321}">
                <p14:modId xmlns:p14="http://schemas.microsoft.com/office/powerpoint/2010/main" val="2876072398"/>
              </p:ext>
            </p:extLst>
          </p:nvPr>
        </p:nvGraphicFramePr>
        <p:xfrm>
          <a:off x="1968500" y="15197112"/>
          <a:ext cx="7518637" cy="2709600"/>
        </p:xfrm>
        <a:graphic>
          <a:graphicData uri="http://schemas.openxmlformats.org/drawingml/2006/table">
            <a:tbl>
              <a:tblPr/>
              <a:tblGrid>
                <a:gridCol w="1074091"/>
                <a:gridCol w="1074091"/>
                <a:gridCol w="1074091"/>
                <a:gridCol w="1074091"/>
                <a:gridCol w="1074091"/>
                <a:gridCol w="1074091"/>
                <a:gridCol w="1074091"/>
              </a:tblGrid>
              <a:tr h="338700">
                <a:tc>
                  <a:txBody>
                    <a:bodyPr/>
                    <a:lstStyle/>
                    <a:p>
                      <a:pPr algn="ctr" fontAlgn="b"/>
                      <a:r>
                        <a:rPr lang="en-US" sz="1300" b="1" i="0" u="sng" strike="noStrike" dirty="0">
                          <a:solidFill>
                            <a:srgbClr val="000000"/>
                          </a:solidFill>
                          <a:effectLst/>
                          <a:latin typeface="Calibri"/>
                        </a:rPr>
                        <a:t>Group </a:t>
                      </a:r>
                    </a:p>
                  </a:txBody>
                  <a:tcPr marL="13340" marR="13340" marT="133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300" b="1" i="0" u="sng" strike="noStrike">
                          <a:solidFill>
                            <a:srgbClr val="000000"/>
                          </a:solidFill>
                          <a:effectLst/>
                          <a:latin typeface="Calibri"/>
                        </a:rPr>
                        <a:t>Animal #</a:t>
                      </a:r>
                    </a:p>
                  </a:txBody>
                  <a:tcPr marL="13340" marR="13340" marT="133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300" b="1" i="0" u="sng" strike="noStrike" dirty="0">
                          <a:solidFill>
                            <a:srgbClr val="000000"/>
                          </a:solidFill>
                          <a:effectLst/>
                          <a:latin typeface="Calibri"/>
                        </a:rPr>
                        <a:t>Monday</a:t>
                      </a:r>
                    </a:p>
                  </a:txBody>
                  <a:tcPr marL="13340" marR="13340" marT="133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300" b="1" i="0" u="sng" strike="noStrike">
                          <a:solidFill>
                            <a:srgbClr val="000000"/>
                          </a:solidFill>
                          <a:effectLst/>
                          <a:latin typeface="Calibri"/>
                        </a:rPr>
                        <a:t>Tueday</a:t>
                      </a:r>
                    </a:p>
                  </a:txBody>
                  <a:tcPr marL="13340" marR="13340" marT="133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300" b="1" i="0" u="sng" strike="noStrike">
                          <a:solidFill>
                            <a:srgbClr val="000000"/>
                          </a:solidFill>
                          <a:effectLst/>
                          <a:latin typeface="Calibri"/>
                        </a:rPr>
                        <a:t>Wednesday</a:t>
                      </a:r>
                    </a:p>
                  </a:txBody>
                  <a:tcPr marL="13340" marR="13340" marT="133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300" b="1" i="0" u="sng" strike="noStrike">
                          <a:solidFill>
                            <a:srgbClr val="000000"/>
                          </a:solidFill>
                          <a:effectLst/>
                          <a:latin typeface="Calibri"/>
                        </a:rPr>
                        <a:t>Thursday</a:t>
                      </a:r>
                    </a:p>
                  </a:txBody>
                  <a:tcPr marL="13340" marR="13340" marT="133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300" b="1" i="0" u="sng" strike="noStrike">
                          <a:solidFill>
                            <a:srgbClr val="000000"/>
                          </a:solidFill>
                          <a:effectLst/>
                          <a:latin typeface="Calibri"/>
                        </a:rPr>
                        <a:t>Friday</a:t>
                      </a:r>
                    </a:p>
                  </a:txBody>
                  <a:tcPr marL="13340" marR="13340" marT="133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38700">
                <a:tc>
                  <a:txBody>
                    <a:bodyPr/>
                    <a:lstStyle/>
                    <a:p>
                      <a:pPr algn="ctr" fontAlgn="b"/>
                      <a:r>
                        <a:rPr lang="en-US" sz="1300" b="0" i="0" u="none" strike="noStrike" dirty="0">
                          <a:solidFill>
                            <a:srgbClr val="000000"/>
                          </a:solidFill>
                          <a:effectLst/>
                          <a:latin typeface="Calibri"/>
                        </a:rPr>
                        <a:t>1</a:t>
                      </a:r>
                    </a:p>
                  </a:txBody>
                  <a:tcPr marL="13340" marR="13340" marT="133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ctr" fontAlgn="b"/>
                      <a:r>
                        <a:rPr lang="cs-CZ" sz="1300" b="0" i="0" u="none" strike="noStrike">
                          <a:solidFill>
                            <a:srgbClr val="000000"/>
                          </a:solidFill>
                          <a:effectLst/>
                          <a:latin typeface="Calibri"/>
                        </a:rPr>
                        <a:t>1, 3</a:t>
                      </a:r>
                    </a:p>
                  </a:txBody>
                  <a:tcPr marL="13340" marR="13340" marT="133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i-FI" sz="1300" b="0" i="0" u="none" strike="noStrike" dirty="0">
                          <a:solidFill>
                            <a:srgbClr val="000000"/>
                          </a:solidFill>
                          <a:effectLst/>
                          <a:latin typeface="Calibri"/>
                        </a:rPr>
                        <a:t>7.7Hz</a:t>
                      </a:r>
                    </a:p>
                  </a:txBody>
                  <a:tcPr marL="13340" marR="13340" marT="133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ctr" fontAlgn="b"/>
                      <a:r>
                        <a:rPr lang="fi-FI" sz="1300" b="0" i="0" u="none" strike="noStrike">
                          <a:solidFill>
                            <a:srgbClr val="000000"/>
                          </a:solidFill>
                          <a:effectLst/>
                          <a:latin typeface="Calibri"/>
                        </a:rPr>
                        <a:t>7.7Hz</a:t>
                      </a:r>
                    </a:p>
                  </a:txBody>
                  <a:tcPr marL="13340" marR="13340" marT="133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ctr" fontAlgn="b"/>
                      <a:r>
                        <a:rPr lang="fi-FI" sz="1300" b="0" i="0" u="none" strike="noStrike">
                          <a:solidFill>
                            <a:srgbClr val="000000"/>
                          </a:solidFill>
                          <a:effectLst/>
                          <a:latin typeface="Calibri"/>
                        </a:rPr>
                        <a:t>7.7Hz</a:t>
                      </a:r>
                    </a:p>
                  </a:txBody>
                  <a:tcPr marL="13340" marR="13340" marT="133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ctr" fontAlgn="b"/>
                      <a:r>
                        <a:rPr lang="fi-FI" sz="1300" b="0" i="0" u="none" strike="noStrike">
                          <a:solidFill>
                            <a:srgbClr val="000000"/>
                          </a:solidFill>
                          <a:effectLst/>
                          <a:latin typeface="Calibri"/>
                        </a:rPr>
                        <a:t>7.7Hz</a:t>
                      </a:r>
                    </a:p>
                  </a:txBody>
                  <a:tcPr marL="13340" marR="13340" marT="133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ctr" fontAlgn="b"/>
                      <a:r>
                        <a:rPr lang="fi-FI" sz="1300" b="0" i="0" u="none" strike="noStrike">
                          <a:solidFill>
                            <a:srgbClr val="000000"/>
                          </a:solidFill>
                          <a:effectLst/>
                          <a:latin typeface="Calibri"/>
                        </a:rPr>
                        <a:t>7.7Hz</a:t>
                      </a:r>
                    </a:p>
                  </a:txBody>
                  <a:tcPr marL="13340" marR="13340" marT="133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r>
              <a:tr h="338700">
                <a:tc>
                  <a:txBody>
                    <a:bodyPr/>
                    <a:lstStyle/>
                    <a:p>
                      <a:pPr algn="ctr" fontAlgn="b"/>
                      <a:r>
                        <a:rPr lang="sk-SK" sz="1300" b="0" i="0" u="none" strike="noStrike" dirty="0">
                          <a:solidFill>
                            <a:srgbClr val="000000"/>
                          </a:solidFill>
                          <a:effectLst/>
                          <a:latin typeface="Calibri"/>
                        </a:rPr>
                        <a:t> </a:t>
                      </a:r>
                    </a:p>
                  </a:txBody>
                  <a:tcPr marL="13340" marR="13340" marT="133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sk-SK" sz="1300" b="0" i="0" u="none" strike="noStrike" dirty="0">
                          <a:solidFill>
                            <a:srgbClr val="000000"/>
                          </a:solidFill>
                          <a:effectLst/>
                          <a:latin typeface="Calibri"/>
                        </a:rPr>
                        <a:t> </a:t>
                      </a:r>
                    </a:p>
                  </a:txBody>
                  <a:tcPr marL="13340" marR="13340" marT="133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sk-SK" sz="1300" b="0" i="0" u="none" strike="noStrike" dirty="0">
                          <a:solidFill>
                            <a:srgbClr val="000000"/>
                          </a:solidFill>
                          <a:effectLst/>
                          <a:latin typeface="Calibri"/>
                        </a:rPr>
                        <a:t> </a:t>
                      </a:r>
                    </a:p>
                  </a:txBody>
                  <a:tcPr marL="13340" marR="13340" marT="133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sk-SK" sz="1300" b="0" i="0" u="none" strike="noStrike">
                          <a:solidFill>
                            <a:srgbClr val="000000"/>
                          </a:solidFill>
                          <a:effectLst/>
                          <a:latin typeface="Calibri"/>
                        </a:rPr>
                        <a:t> </a:t>
                      </a:r>
                    </a:p>
                  </a:txBody>
                  <a:tcPr marL="13340" marR="13340" marT="133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sk-SK" sz="1300" b="0" i="0" u="none" strike="noStrike">
                          <a:solidFill>
                            <a:srgbClr val="000000"/>
                          </a:solidFill>
                          <a:effectLst/>
                          <a:latin typeface="Calibri"/>
                        </a:rPr>
                        <a:t> </a:t>
                      </a:r>
                    </a:p>
                  </a:txBody>
                  <a:tcPr marL="13340" marR="13340" marT="133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sk-SK" sz="1300" b="0" i="0" u="none" strike="noStrike">
                          <a:solidFill>
                            <a:srgbClr val="000000"/>
                          </a:solidFill>
                          <a:effectLst/>
                          <a:latin typeface="Calibri"/>
                        </a:rPr>
                        <a:t> </a:t>
                      </a:r>
                    </a:p>
                  </a:txBody>
                  <a:tcPr marL="13340" marR="13340" marT="133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sk-SK" sz="1300" b="0" i="0" u="none" strike="noStrike">
                          <a:solidFill>
                            <a:srgbClr val="000000"/>
                          </a:solidFill>
                          <a:effectLst/>
                          <a:latin typeface="Calibri"/>
                        </a:rPr>
                        <a:t> </a:t>
                      </a:r>
                    </a:p>
                  </a:txBody>
                  <a:tcPr marL="13340" marR="13340" marT="133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38700">
                <a:tc>
                  <a:txBody>
                    <a:bodyPr/>
                    <a:lstStyle/>
                    <a:p>
                      <a:pPr algn="ctr" fontAlgn="b"/>
                      <a:r>
                        <a:rPr lang="is-IS" sz="1300" b="0" i="0" u="none" strike="noStrike" dirty="0">
                          <a:solidFill>
                            <a:srgbClr val="000000"/>
                          </a:solidFill>
                          <a:effectLst/>
                          <a:latin typeface="Calibri"/>
                        </a:rPr>
                        <a:t>2</a:t>
                      </a:r>
                    </a:p>
                  </a:txBody>
                  <a:tcPr marL="13340" marR="13340" marT="133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ctr" fontAlgn="b"/>
                      <a:r>
                        <a:rPr lang="fi-FI" sz="1300" b="0" i="0" u="none" strike="noStrike">
                          <a:solidFill>
                            <a:srgbClr val="000000"/>
                          </a:solidFill>
                          <a:effectLst/>
                          <a:latin typeface="Calibri"/>
                        </a:rPr>
                        <a:t>8,9</a:t>
                      </a:r>
                    </a:p>
                  </a:txBody>
                  <a:tcPr marL="13340" marR="13340" marT="133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i-FI" sz="1300" b="0" i="0" u="none" strike="noStrike" dirty="0">
                          <a:solidFill>
                            <a:srgbClr val="000000"/>
                          </a:solidFill>
                          <a:effectLst/>
                          <a:latin typeface="Calibri"/>
                        </a:rPr>
                        <a:t>0Hz</a:t>
                      </a:r>
                    </a:p>
                  </a:txBody>
                  <a:tcPr marL="13340" marR="13340" marT="133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ctr" fontAlgn="b"/>
                      <a:r>
                        <a:rPr lang="en-US" sz="1300" b="0" i="0" u="none" strike="noStrike" dirty="0">
                          <a:solidFill>
                            <a:srgbClr val="000000"/>
                          </a:solidFill>
                          <a:effectLst/>
                          <a:latin typeface="Calibri"/>
                        </a:rPr>
                        <a:t>No </a:t>
                      </a:r>
                      <a:r>
                        <a:rPr lang="en-US" sz="1300" b="0" i="0" u="none" strike="noStrike" dirty="0" err="1">
                          <a:solidFill>
                            <a:srgbClr val="000000"/>
                          </a:solidFill>
                          <a:effectLst/>
                          <a:latin typeface="Calibri"/>
                        </a:rPr>
                        <a:t>Stim</a:t>
                      </a:r>
                      <a:endParaRPr lang="en-US" sz="1300" b="0" i="0" u="none" strike="noStrike" dirty="0">
                        <a:solidFill>
                          <a:srgbClr val="000000"/>
                        </a:solidFill>
                        <a:effectLst/>
                        <a:latin typeface="Calibri"/>
                      </a:endParaRPr>
                    </a:p>
                  </a:txBody>
                  <a:tcPr marL="13340" marR="13340" marT="133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ctr" fontAlgn="b"/>
                      <a:r>
                        <a:rPr lang="fi-FI" sz="1300" b="0" i="0" u="none" strike="noStrike">
                          <a:solidFill>
                            <a:srgbClr val="000000"/>
                          </a:solidFill>
                          <a:effectLst/>
                          <a:latin typeface="Calibri"/>
                        </a:rPr>
                        <a:t>7.7Hz</a:t>
                      </a:r>
                    </a:p>
                  </a:txBody>
                  <a:tcPr marL="13340" marR="13340" marT="133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ctr" fontAlgn="b"/>
                      <a:r>
                        <a:rPr lang="en-US" sz="1300" b="0" i="0" u="none" strike="noStrike">
                          <a:solidFill>
                            <a:srgbClr val="000000"/>
                          </a:solidFill>
                          <a:effectLst/>
                          <a:latin typeface="Calibri"/>
                        </a:rPr>
                        <a:t>No Stim</a:t>
                      </a:r>
                    </a:p>
                  </a:txBody>
                  <a:tcPr marL="13340" marR="13340" marT="133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ctr" fontAlgn="b"/>
                      <a:r>
                        <a:rPr lang="fi-FI" sz="1300" b="0" i="0" u="none" strike="noStrike">
                          <a:solidFill>
                            <a:srgbClr val="000000"/>
                          </a:solidFill>
                          <a:effectLst/>
                          <a:latin typeface="Calibri"/>
                        </a:rPr>
                        <a:t>30Hz</a:t>
                      </a:r>
                    </a:p>
                  </a:txBody>
                  <a:tcPr marL="13340" marR="13340" marT="133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r>
              <a:tr h="338700">
                <a:tc>
                  <a:txBody>
                    <a:bodyPr/>
                    <a:lstStyle/>
                    <a:p>
                      <a:pPr algn="ctr" fontAlgn="b"/>
                      <a:r>
                        <a:rPr lang="sk-SK" sz="1300" b="0" i="0" u="none" strike="noStrike" dirty="0">
                          <a:solidFill>
                            <a:srgbClr val="000000"/>
                          </a:solidFill>
                          <a:effectLst/>
                          <a:latin typeface="Calibri"/>
                        </a:rPr>
                        <a:t> </a:t>
                      </a:r>
                    </a:p>
                  </a:txBody>
                  <a:tcPr marL="13340" marR="13340" marT="133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sk-SK" sz="1300" b="0" i="0" u="none" strike="noStrike">
                          <a:solidFill>
                            <a:srgbClr val="000000"/>
                          </a:solidFill>
                          <a:effectLst/>
                          <a:latin typeface="Calibri"/>
                        </a:rPr>
                        <a:t> </a:t>
                      </a:r>
                    </a:p>
                  </a:txBody>
                  <a:tcPr marL="13340" marR="13340" marT="133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sk-SK" sz="1300" b="0" i="0" u="none" strike="noStrike">
                          <a:solidFill>
                            <a:srgbClr val="000000"/>
                          </a:solidFill>
                          <a:effectLst/>
                          <a:latin typeface="Calibri"/>
                        </a:rPr>
                        <a:t> </a:t>
                      </a:r>
                    </a:p>
                  </a:txBody>
                  <a:tcPr marL="13340" marR="13340" marT="133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sk-SK" sz="1300" b="0" i="0" u="none" strike="noStrike">
                          <a:solidFill>
                            <a:srgbClr val="000000"/>
                          </a:solidFill>
                          <a:effectLst/>
                          <a:latin typeface="Calibri"/>
                        </a:rPr>
                        <a:t> </a:t>
                      </a:r>
                    </a:p>
                  </a:txBody>
                  <a:tcPr marL="13340" marR="13340" marT="133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sk-SK" sz="1300" b="0" i="0" u="none" strike="noStrike">
                          <a:solidFill>
                            <a:srgbClr val="000000"/>
                          </a:solidFill>
                          <a:effectLst/>
                          <a:latin typeface="Calibri"/>
                        </a:rPr>
                        <a:t> </a:t>
                      </a:r>
                    </a:p>
                  </a:txBody>
                  <a:tcPr marL="13340" marR="13340" marT="133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sk-SK" sz="1300" b="0" i="0" u="none" strike="noStrike">
                          <a:solidFill>
                            <a:srgbClr val="000000"/>
                          </a:solidFill>
                          <a:effectLst/>
                          <a:latin typeface="Calibri"/>
                        </a:rPr>
                        <a:t> </a:t>
                      </a:r>
                    </a:p>
                  </a:txBody>
                  <a:tcPr marL="13340" marR="13340" marT="133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sk-SK" sz="1300" b="0" i="0" u="none" strike="noStrike">
                          <a:solidFill>
                            <a:srgbClr val="000000"/>
                          </a:solidFill>
                          <a:effectLst/>
                          <a:latin typeface="Calibri"/>
                        </a:rPr>
                        <a:t> </a:t>
                      </a:r>
                    </a:p>
                  </a:txBody>
                  <a:tcPr marL="13340" marR="13340" marT="133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38700">
                <a:tc>
                  <a:txBody>
                    <a:bodyPr/>
                    <a:lstStyle/>
                    <a:p>
                      <a:pPr algn="ctr" fontAlgn="b"/>
                      <a:r>
                        <a:rPr lang="en-US" sz="1300" b="0" i="0" u="none" strike="noStrike">
                          <a:solidFill>
                            <a:srgbClr val="000000"/>
                          </a:solidFill>
                          <a:effectLst/>
                          <a:latin typeface="Calibri"/>
                        </a:rPr>
                        <a:t>3</a:t>
                      </a:r>
                    </a:p>
                  </a:txBody>
                  <a:tcPr marL="13340" marR="13340" marT="133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ctr" fontAlgn="b"/>
                      <a:r>
                        <a:rPr lang="fi-FI" sz="1300" b="0" i="0" u="none" strike="noStrike">
                          <a:solidFill>
                            <a:srgbClr val="000000"/>
                          </a:solidFill>
                          <a:effectLst/>
                          <a:latin typeface="Calibri"/>
                        </a:rPr>
                        <a:t>6,7</a:t>
                      </a:r>
                    </a:p>
                  </a:txBody>
                  <a:tcPr marL="13340" marR="13340" marT="133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i-FI" sz="1300" b="0" i="0" u="none" strike="noStrike">
                          <a:solidFill>
                            <a:srgbClr val="000000"/>
                          </a:solidFill>
                          <a:effectLst/>
                          <a:latin typeface="Calibri"/>
                        </a:rPr>
                        <a:t>7.7Hz</a:t>
                      </a:r>
                    </a:p>
                  </a:txBody>
                  <a:tcPr marL="13340" marR="13340" marT="133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ctr" fontAlgn="b"/>
                      <a:r>
                        <a:rPr lang="en-US" sz="1300" b="0" i="0" u="none" strike="noStrike">
                          <a:solidFill>
                            <a:srgbClr val="000000"/>
                          </a:solidFill>
                          <a:effectLst/>
                          <a:latin typeface="Calibri"/>
                        </a:rPr>
                        <a:t>No Stim</a:t>
                      </a:r>
                    </a:p>
                  </a:txBody>
                  <a:tcPr marL="13340" marR="13340" marT="133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ctr" fontAlgn="b"/>
                      <a:r>
                        <a:rPr lang="fi-FI" sz="1300" b="0" i="0" u="none" strike="noStrike">
                          <a:solidFill>
                            <a:srgbClr val="000000"/>
                          </a:solidFill>
                          <a:effectLst/>
                          <a:latin typeface="Calibri"/>
                        </a:rPr>
                        <a:t>30Hz</a:t>
                      </a:r>
                    </a:p>
                  </a:txBody>
                  <a:tcPr marL="13340" marR="13340" marT="133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ctr" fontAlgn="b"/>
                      <a:r>
                        <a:rPr lang="en-US" sz="1300" b="0" i="0" u="none" strike="noStrike">
                          <a:solidFill>
                            <a:srgbClr val="000000"/>
                          </a:solidFill>
                          <a:effectLst/>
                          <a:latin typeface="Calibri"/>
                        </a:rPr>
                        <a:t>No Stim</a:t>
                      </a:r>
                    </a:p>
                  </a:txBody>
                  <a:tcPr marL="13340" marR="13340" marT="133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ctr" fontAlgn="b"/>
                      <a:r>
                        <a:rPr lang="fi-FI" sz="1300" b="0" i="0" u="none" strike="noStrike">
                          <a:solidFill>
                            <a:srgbClr val="000000"/>
                          </a:solidFill>
                          <a:effectLst/>
                          <a:latin typeface="Calibri"/>
                        </a:rPr>
                        <a:t>0Hz</a:t>
                      </a:r>
                    </a:p>
                  </a:txBody>
                  <a:tcPr marL="13340" marR="13340" marT="133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r>
              <a:tr h="338700">
                <a:tc>
                  <a:txBody>
                    <a:bodyPr/>
                    <a:lstStyle/>
                    <a:p>
                      <a:pPr algn="ctr" fontAlgn="b"/>
                      <a:r>
                        <a:rPr lang="sk-SK" sz="1300" b="0" i="0" u="none" strike="noStrike">
                          <a:solidFill>
                            <a:srgbClr val="000000"/>
                          </a:solidFill>
                          <a:effectLst/>
                          <a:latin typeface="Calibri"/>
                        </a:rPr>
                        <a:t> </a:t>
                      </a:r>
                    </a:p>
                  </a:txBody>
                  <a:tcPr marL="13340" marR="13340" marT="133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sk-SK" sz="1300" b="0" i="0" u="none" strike="noStrike" dirty="0">
                          <a:solidFill>
                            <a:srgbClr val="000000"/>
                          </a:solidFill>
                          <a:effectLst/>
                          <a:latin typeface="Calibri"/>
                        </a:rPr>
                        <a:t> </a:t>
                      </a:r>
                    </a:p>
                  </a:txBody>
                  <a:tcPr marL="13340" marR="13340" marT="133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sk-SK" sz="1300" b="0" i="0" u="none" strike="noStrike">
                          <a:solidFill>
                            <a:srgbClr val="000000"/>
                          </a:solidFill>
                          <a:effectLst/>
                          <a:latin typeface="Calibri"/>
                        </a:rPr>
                        <a:t> </a:t>
                      </a:r>
                    </a:p>
                  </a:txBody>
                  <a:tcPr marL="13340" marR="13340" marT="133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sk-SK" sz="1300" b="0" i="0" u="none" strike="noStrike">
                          <a:solidFill>
                            <a:srgbClr val="000000"/>
                          </a:solidFill>
                          <a:effectLst/>
                          <a:latin typeface="Calibri"/>
                        </a:rPr>
                        <a:t> </a:t>
                      </a:r>
                    </a:p>
                  </a:txBody>
                  <a:tcPr marL="13340" marR="13340" marT="133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sk-SK" sz="1300" b="0" i="0" u="none" strike="noStrike">
                          <a:solidFill>
                            <a:srgbClr val="000000"/>
                          </a:solidFill>
                          <a:effectLst/>
                          <a:latin typeface="Calibri"/>
                        </a:rPr>
                        <a:t> </a:t>
                      </a:r>
                    </a:p>
                  </a:txBody>
                  <a:tcPr marL="13340" marR="13340" marT="133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sk-SK" sz="1300" b="0" i="0" u="none" strike="noStrike">
                          <a:solidFill>
                            <a:srgbClr val="000000"/>
                          </a:solidFill>
                          <a:effectLst/>
                          <a:latin typeface="Calibri"/>
                        </a:rPr>
                        <a:t> </a:t>
                      </a:r>
                    </a:p>
                  </a:txBody>
                  <a:tcPr marL="13340" marR="13340" marT="133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sk-SK" sz="1300" b="0" i="0" u="none" strike="noStrike">
                          <a:solidFill>
                            <a:srgbClr val="000000"/>
                          </a:solidFill>
                          <a:effectLst/>
                          <a:latin typeface="Calibri"/>
                        </a:rPr>
                        <a:t> </a:t>
                      </a:r>
                    </a:p>
                  </a:txBody>
                  <a:tcPr marL="13340" marR="13340" marT="133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38700">
                <a:tc>
                  <a:txBody>
                    <a:bodyPr/>
                    <a:lstStyle/>
                    <a:p>
                      <a:pPr algn="ctr" fontAlgn="b"/>
                      <a:r>
                        <a:rPr lang="en-US" sz="1300" b="0" i="0" u="none" strike="noStrike">
                          <a:solidFill>
                            <a:srgbClr val="000000"/>
                          </a:solidFill>
                          <a:effectLst/>
                          <a:latin typeface="Calibri"/>
                        </a:rPr>
                        <a:t>4</a:t>
                      </a:r>
                    </a:p>
                  </a:txBody>
                  <a:tcPr marL="13340" marR="13340" marT="133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ctr" fontAlgn="b"/>
                      <a:r>
                        <a:rPr lang="en-US" sz="1300" b="0" i="0" u="none" strike="noStrike">
                          <a:solidFill>
                            <a:srgbClr val="000000"/>
                          </a:solidFill>
                          <a:effectLst/>
                          <a:latin typeface="Calibri"/>
                        </a:rPr>
                        <a:t>10</a:t>
                      </a:r>
                    </a:p>
                  </a:txBody>
                  <a:tcPr marL="13340" marR="13340" marT="133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i-FI" sz="1300" b="0" i="0" u="none" strike="noStrike">
                          <a:solidFill>
                            <a:srgbClr val="000000"/>
                          </a:solidFill>
                          <a:effectLst/>
                          <a:latin typeface="Calibri"/>
                        </a:rPr>
                        <a:t>30Hz</a:t>
                      </a:r>
                    </a:p>
                  </a:txBody>
                  <a:tcPr marL="13340" marR="13340" marT="133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ctr" fontAlgn="b"/>
                      <a:r>
                        <a:rPr lang="en-US" sz="1300" b="0" i="0" u="none" strike="noStrike">
                          <a:solidFill>
                            <a:srgbClr val="000000"/>
                          </a:solidFill>
                          <a:effectLst/>
                          <a:latin typeface="Calibri"/>
                        </a:rPr>
                        <a:t>No Stim</a:t>
                      </a:r>
                    </a:p>
                  </a:txBody>
                  <a:tcPr marL="13340" marR="13340" marT="133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ctr" fontAlgn="b"/>
                      <a:r>
                        <a:rPr lang="fi-FI" sz="1300" b="0" i="0" u="none" strike="noStrike" dirty="0">
                          <a:solidFill>
                            <a:srgbClr val="000000"/>
                          </a:solidFill>
                          <a:effectLst/>
                          <a:latin typeface="Calibri"/>
                        </a:rPr>
                        <a:t>0Hz</a:t>
                      </a:r>
                    </a:p>
                  </a:txBody>
                  <a:tcPr marL="13340" marR="13340" marT="133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ctr" fontAlgn="b"/>
                      <a:r>
                        <a:rPr lang="en-US" sz="1300" b="0" i="0" u="none" strike="noStrike">
                          <a:solidFill>
                            <a:srgbClr val="000000"/>
                          </a:solidFill>
                          <a:effectLst/>
                          <a:latin typeface="Calibri"/>
                        </a:rPr>
                        <a:t>No Stim</a:t>
                      </a:r>
                    </a:p>
                  </a:txBody>
                  <a:tcPr marL="13340" marR="13340" marT="133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ctr" fontAlgn="b"/>
                      <a:r>
                        <a:rPr lang="fi-FI" sz="1300" b="0" i="0" u="none" strike="noStrike" dirty="0">
                          <a:solidFill>
                            <a:srgbClr val="000000"/>
                          </a:solidFill>
                          <a:effectLst/>
                          <a:latin typeface="Calibri"/>
                        </a:rPr>
                        <a:t>7.7Hz</a:t>
                      </a:r>
                    </a:p>
                  </a:txBody>
                  <a:tcPr marL="13340" marR="13340" marT="133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r>
            </a:tbl>
          </a:graphicData>
        </a:graphic>
      </p:graphicFrame>
      <p:sp>
        <p:nvSpPr>
          <p:cNvPr id="48" name="TextBox 47"/>
          <p:cNvSpPr txBox="1"/>
          <p:nvPr/>
        </p:nvSpPr>
        <p:spPr>
          <a:xfrm>
            <a:off x="1879600" y="14817389"/>
            <a:ext cx="3581402" cy="307777"/>
          </a:xfrm>
          <a:prstGeom prst="rect">
            <a:avLst/>
          </a:prstGeom>
          <a:noFill/>
        </p:spPr>
        <p:txBody>
          <a:bodyPr wrap="square" rtlCol="0">
            <a:spAutoFit/>
          </a:bodyPr>
          <a:lstStyle/>
          <a:p>
            <a:r>
              <a:rPr lang="en-US" sz="1400" b="1" dirty="0" smtClean="0">
                <a:latin typeface="Arial"/>
                <a:cs typeface="Arial"/>
              </a:rPr>
              <a:t>Figure 1. Stimulation Schedule</a:t>
            </a:r>
            <a:endParaRPr lang="en-US" sz="1400" b="1" dirty="0">
              <a:latin typeface="Arial"/>
              <a:cs typeface="Arial"/>
            </a:endParaRPr>
          </a:p>
        </p:txBody>
      </p:sp>
      <p:pic>
        <p:nvPicPr>
          <p:cNvPr id="122" name="Picture 121"/>
          <p:cNvPicPr/>
          <p:nvPr/>
        </p:nvPicPr>
        <p:blipFill rotWithShape="1">
          <a:blip r:embed="rId12">
            <a:extLst>
              <a:ext uri="{28A0092B-C50C-407E-A947-70E740481C1C}">
                <a14:useLocalDpi xmlns:a14="http://schemas.microsoft.com/office/drawing/2010/main" val="0"/>
              </a:ext>
            </a:extLst>
          </a:blip>
          <a:srcRect l="1539" t="1923" r="16923" b="1923"/>
          <a:stretch/>
        </p:blipFill>
        <p:spPr bwMode="auto">
          <a:xfrm>
            <a:off x="12304690" y="10565638"/>
            <a:ext cx="4565379" cy="3526367"/>
          </a:xfrm>
          <a:prstGeom prst="rect">
            <a:avLst/>
          </a:prstGeom>
          <a:ln>
            <a:noFill/>
          </a:ln>
          <a:extLst>
            <a:ext uri="{53640926-AAD7-44d8-BBD7-CCE9431645EC}">
              <a14:shadowObscured xmlns:a14="http://schemas.microsoft.com/office/drawing/2010/main"/>
            </a:ext>
          </a:extLst>
        </p:spPr>
      </p:pic>
      <p:pic>
        <p:nvPicPr>
          <p:cNvPr id="123" name="Picture 122"/>
          <p:cNvPicPr/>
          <p:nvPr/>
        </p:nvPicPr>
        <p:blipFill rotWithShape="1">
          <a:blip r:embed="rId13">
            <a:extLst>
              <a:ext uri="{28A0092B-C50C-407E-A947-70E740481C1C}">
                <a14:useLocalDpi xmlns:a14="http://schemas.microsoft.com/office/drawing/2010/main" val="0"/>
              </a:ext>
            </a:extLst>
          </a:blip>
          <a:srcRect l="1537" t="1922" r="16925" b="1963"/>
          <a:stretch/>
        </p:blipFill>
        <p:spPr bwMode="auto">
          <a:xfrm>
            <a:off x="17828943" y="10559448"/>
            <a:ext cx="4252320" cy="3532557"/>
          </a:xfrm>
          <a:prstGeom prst="rect">
            <a:avLst/>
          </a:prstGeom>
          <a:ln>
            <a:noFill/>
          </a:ln>
          <a:extLst>
            <a:ext uri="{53640926-AAD7-44d8-BBD7-CCE9431645EC}">
              <a14:shadowObscured xmlns:a14="http://schemas.microsoft.com/office/drawing/2010/main"/>
            </a:ext>
          </a:extLst>
        </p:spPr>
      </p:pic>
      <p:pic>
        <p:nvPicPr>
          <p:cNvPr id="124" name="Picture 123"/>
          <p:cNvPicPr/>
          <p:nvPr/>
        </p:nvPicPr>
        <p:blipFill rotWithShape="1">
          <a:blip r:embed="rId14">
            <a:extLst>
              <a:ext uri="{28A0092B-C50C-407E-A947-70E740481C1C}">
                <a14:useLocalDpi xmlns:a14="http://schemas.microsoft.com/office/drawing/2010/main" val="0"/>
              </a:ext>
            </a:extLst>
          </a:blip>
          <a:srcRect l="1537" t="1922" r="16925" b="1963"/>
          <a:stretch/>
        </p:blipFill>
        <p:spPr bwMode="auto">
          <a:xfrm>
            <a:off x="12304690" y="14440375"/>
            <a:ext cx="4565379" cy="3177752"/>
          </a:xfrm>
          <a:prstGeom prst="rect">
            <a:avLst/>
          </a:prstGeom>
          <a:ln>
            <a:noFill/>
          </a:ln>
          <a:extLst>
            <a:ext uri="{53640926-AAD7-44d8-BBD7-CCE9431645EC}">
              <a14:shadowObscured xmlns:a14="http://schemas.microsoft.com/office/drawing/2010/main"/>
            </a:ext>
          </a:extLst>
        </p:spPr>
      </p:pic>
      <p:pic>
        <p:nvPicPr>
          <p:cNvPr id="126" name="Picture 125"/>
          <p:cNvPicPr/>
          <p:nvPr/>
        </p:nvPicPr>
        <p:blipFill rotWithShape="1">
          <a:blip r:embed="rId15">
            <a:extLst>
              <a:ext uri="{28A0092B-C50C-407E-A947-70E740481C1C}">
                <a14:useLocalDpi xmlns:a14="http://schemas.microsoft.com/office/drawing/2010/main" val="0"/>
              </a:ext>
            </a:extLst>
          </a:blip>
          <a:srcRect l="1537" t="1922" r="16925" b="1963"/>
          <a:stretch/>
        </p:blipFill>
        <p:spPr bwMode="auto">
          <a:xfrm>
            <a:off x="17828943" y="14360121"/>
            <a:ext cx="4252320" cy="3258006"/>
          </a:xfrm>
          <a:prstGeom prst="rect">
            <a:avLst/>
          </a:prstGeom>
          <a:ln>
            <a:noFill/>
          </a:ln>
          <a:extLst>
            <a:ext uri="{53640926-AAD7-44d8-BBD7-CCE9431645EC}">
              <a14:shadowObscured xmlns:a14="http://schemas.microsoft.com/office/drawing/2010/main"/>
            </a:ext>
          </a:extLst>
        </p:spPr>
      </p:pic>
      <p:sp>
        <p:nvSpPr>
          <p:cNvPr id="128" name="TextBox 127"/>
          <p:cNvSpPr txBox="1"/>
          <p:nvPr/>
        </p:nvSpPr>
        <p:spPr>
          <a:xfrm>
            <a:off x="17196905" y="14071100"/>
            <a:ext cx="632038" cy="369275"/>
          </a:xfrm>
          <a:prstGeom prst="rect">
            <a:avLst/>
          </a:prstGeom>
          <a:noFill/>
        </p:spPr>
        <p:txBody>
          <a:bodyPr wrap="square" lIns="91384" tIns="45692" rIns="91384" bIns="45692" rtlCol="0">
            <a:spAutoFit/>
          </a:bodyPr>
          <a:lstStyle/>
          <a:p>
            <a:pPr algn="ctr"/>
            <a:r>
              <a:rPr lang="en-US" sz="1800" b="1" dirty="0" smtClean="0">
                <a:latin typeface="Arial"/>
                <a:cs typeface="Arial"/>
              </a:rPr>
              <a:t>D</a:t>
            </a:r>
            <a:endParaRPr lang="en-US" sz="1800" b="1" dirty="0">
              <a:latin typeface="Arial"/>
              <a:cs typeface="Arial"/>
            </a:endParaRPr>
          </a:p>
        </p:txBody>
      </p:sp>
      <p:sp>
        <p:nvSpPr>
          <p:cNvPr id="49" name="TextBox 48"/>
          <p:cNvSpPr txBox="1"/>
          <p:nvPr/>
        </p:nvSpPr>
        <p:spPr>
          <a:xfrm>
            <a:off x="22408185" y="14130669"/>
            <a:ext cx="4859374" cy="3785652"/>
          </a:xfrm>
          <a:prstGeom prst="rect">
            <a:avLst/>
          </a:prstGeom>
          <a:noFill/>
        </p:spPr>
        <p:txBody>
          <a:bodyPr wrap="square" rtlCol="0">
            <a:spAutoFit/>
          </a:bodyPr>
          <a:lstStyle/>
          <a:p>
            <a:pPr marL="0" lvl="1"/>
            <a:r>
              <a:rPr lang="en-US" sz="1600" b="1" dirty="0" smtClean="0">
                <a:latin typeface="Arial"/>
                <a:cs typeface="Arial"/>
              </a:rPr>
              <a:t>Fig 3:</a:t>
            </a:r>
            <a:r>
              <a:rPr lang="en-US" sz="1600" dirty="0" smtClean="0">
                <a:latin typeface="Arial"/>
                <a:cs typeface="Arial"/>
              </a:rPr>
              <a:t> </a:t>
            </a:r>
            <a:r>
              <a:rPr lang="en-US" sz="1600" dirty="0">
                <a:latin typeface="Arial"/>
                <a:cs typeface="Arial"/>
              </a:rPr>
              <a:t>Notice in the two </a:t>
            </a:r>
            <a:r>
              <a:rPr lang="en-US" sz="1600" dirty="0" smtClean="0">
                <a:latin typeface="Arial"/>
                <a:cs typeface="Arial"/>
              </a:rPr>
              <a:t>figures that, </a:t>
            </a:r>
            <a:r>
              <a:rPr lang="en-US" sz="1600" dirty="0">
                <a:latin typeface="Arial"/>
                <a:cs typeface="Arial"/>
              </a:rPr>
              <a:t>at 20-40uA, </a:t>
            </a:r>
            <a:r>
              <a:rPr lang="en-US" sz="1600" dirty="0" smtClean="0">
                <a:latin typeface="Arial"/>
                <a:cs typeface="Arial"/>
              </a:rPr>
              <a:t>(A) differences </a:t>
            </a:r>
            <a:r>
              <a:rPr lang="en-US" sz="1600" dirty="0">
                <a:latin typeface="Arial"/>
                <a:cs typeface="Arial"/>
              </a:rPr>
              <a:t>between pre- and post-</a:t>
            </a:r>
            <a:r>
              <a:rPr lang="en-US" sz="1600" dirty="0" smtClean="0">
                <a:latin typeface="Arial"/>
                <a:cs typeface="Arial"/>
              </a:rPr>
              <a:t>stimulation </a:t>
            </a:r>
            <a:r>
              <a:rPr lang="en-US" sz="1600" dirty="0">
                <a:latin typeface="Arial"/>
                <a:cs typeface="Arial"/>
              </a:rPr>
              <a:t>coherences or </a:t>
            </a:r>
            <a:r>
              <a:rPr lang="en-US" sz="1600" dirty="0" smtClean="0">
                <a:latin typeface="Arial"/>
                <a:cs typeface="Arial"/>
              </a:rPr>
              <a:t>(B) peak </a:t>
            </a:r>
            <a:r>
              <a:rPr lang="en-US" sz="1600" dirty="0">
                <a:latin typeface="Arial"/>
                <a:cs typeface="Arial"/>
              </a:rPr>
              <a:t>frequencies, respectively, are clustered either below or above zero (negative or positive differences), but subsequent blocks (at higher </a:t>
            </a:r>
            <a:r>
              <a:rPr lang="en-US" sz="1600" dirty="0" smtClean="0">
                <a:latin typeface="Arial"/>
                <a:cs typeface="Arial"/>
              </a:rPr>
              <a:t>stimulation </a:t>
            </a:r>
            <a:r>
              <a:rPr lang="en-US" sz="1600" dirty="0">
                <a:latin typeface="Arial"/>
                <a:cs typeface="Arial"/>
              </a:rPr>
              <a:t>amplitudes) appear to shift to the other side of zero</a:t>
            </a:r>
            <a:r>
              <a:rPr lang="en-US" sz="1600" dirty="0" smtClean="0">
                <a:latin typeface="Arial"/>
                <a:cs typeface="Arial"/>
              </a:rPr>
              <a:t>. </a:t>
            </a:r>
            <a:br>
              <a:rPr lang="en-US" sz="1600" dirty="0" smtClean="0">
                <a:latin typeface="Arial"/>
                <a:cs typeface="Arial"/>
              </a:rPr>
            </a:br>
            <a:r>
              <a:rPr lang="en-US" sz="1600" dirty="0">
                <a:latin typeface="Arial"/>
                <a:cs typeface="Arial"/>
              </a:rPr>
              <a:t>it is possible that increasing doses have an effect on coherence and peak frequency, but if so, this could be due to either increasing amplitudes or mere repetition. This may also be confounded by the factor of advancing time. </a:t>
            </a:r>
            <a:r>
              <a:rPr lang="en-US" sz="1600" dirty="0" smtClean="0">
                <a:latin typeface="Arial"/>
                <a:cs typeface="Arial"/>
              </a:rPr>
              <a:t>This </a:t>
            </a:r>
            <a:r>
              <a:rPr lang="en-US" sz="1600" dirty="0">
                <a:latin typeface="Arial"/>
                <a:cs typeface="Arial"/>
              </a:rPr>
              <a:t>pattern was not observed for </a:t>
            </a:r>
            <a:r>
              <a:rPr lang="en-US" sz="1600" dirty="0" smtClean="0">
                <a:latin typeface="Arial"/>
                <a:cs typeface="Arial"/>
              </a:rPr>
              <a:t>(C) average </a:t>
            </a:r>
            <a:r>
              <a:rPr lang="en-US" sz="1600" dirty="0">
                <a:latin typeface="Arial"/>
                <a:cs typeface="Arial"/>
              </a:rPr>
              <a:t>power, </a:t>
            </a:r>
            <a:r>
              <a:rPr lang="en-US" sz="1600" dirty="0" smtClean="0">
                <a:latin typeface="Arial"/>
                <a:cs typeface="Arial"/>
              </a:rPr>
              <a:t>but was possibly observed for (D) </a:t>
            </a:r>
            <a:r>
              <a:rPr lang="en-US" sz="1600" dirty="0">
                <a:latin typeface="Arial"/>
                <a:cs typeface="Arial"/>
              </a:rPr>
              <a:t>percent </a:t>
            </a:r>
            <a:r>
              <a:rPr lang="en-US" sz="1600" dirty="0" smtClean="0">
                <a:latin typeface="Arial"/>
                <a:cs typeface="Arial"/>
              </a:rPr>
              <a:t>time.  </a:t>
            </a:r>
            <a:endParaRPr lang="en-US" sz="1600" dirty="0">
              <a:latin typeface="Arial"/>
              <a:cs typeface="Arial"/>
            </a:endParaRPr>
          </a:p>
          <a:p>
            <a:r>
              <a:rPr lang="en-US" sz="1600" dirty="0" smtClean="0">
                <a:latin typeface="Arial"/>
                <a:cs typeface="Arial"/>
              </a:rPr>
              <a:t> </a:t>
            </a:r>
            <a:endParaRPr lang="en-US" sz="1600" dirty="0">
              <a:latin typeface="Arial"/>
              <a:cs typeface="Arial"/>
            </a:endParaRPr>
          </a:p>
        </p:txBody>
      </p:sp>
      <p:pic>
        <p:nvPicPr>
          <p:cNvPr id="129" name="Picture 128"/>
          <p:cNvPicPr/>
          <p:nvPr/>
        </p:nvPicPr>
        <p:blipFill rotWithShape="1">
          <a:blip r:embed="rId16" cstate="print">
            <a:extLst>
              <a:ext uri="{28A0092B-C50C-407E-A947-70E740481C1C}">
                <a14:useLocalDpi xmlns:a14="http://schemas.microsoft.com/office/drawing/2010/main" val="0"/>
              </a:ext>
            </a:extLst>
          </a:blip>
          <a:srcRect l="1538" t="1922" r="14616" b="1963"/>
          <a:stretch/>
        </p:blipFill>
        <p:spPr bwMode="auto">
          <a:xfrm>
            <a:off x="23303894" y="4275949"/>
            <a:ext cx="4364325" cy="3850393"/>
          </a:xfrm>
          <a:prstGeom prst="rect">
            <a:avLst/>
          </a:prstGeom>
          <a:ln>
            <a:noFill/>
          </a:ln>
          <a:extLst>
            <a:ext uri="{53640926-AAD7-44d8-BBD7-CCE9431645EC}">
              <a14:shadowObscured xmlns:a14="http://schemas.microsoft.com/office/drawing/2010/main"/>
            </a:ext>
          </a:extLst>
        </p:spPr>
      </p:pic>
      <p:pic>
        <p:nvPicPr>
          <p:cNvPr id="130" name="Picture 129"/>
          <p:cNvPicPr/>
          <p:nvPr/>
        </p:nvPicPr>
        <p:blipFill rotWithShape="1">
          <a:blip r:embed="rId17" cstate="print">
            <a:extLst>
              <a:ext uri="{28A0092B-C50C-407E-A947-70E740481C1C}">
                <a14:useLocalDpi xmlns:a14="http://schemas.microsoft.com/office/drawing/2010/main" val="0"/>
              </a:ext>
            </a:extLst>
          </a:blip>
          <a:srcRect l="1538" t="1922" r="14616" b="1963"/>
          <a:stretch/>
        </p:blipFill>
        <p:spPr bwMode="auto">
          <a:xfrm>
            <a:off x="28480094" y="4275949"/>
            <a:ext cx="4802258" cy="3856983"/>
          </a:xfrm>
          <a:prstGeom prst="rect">
            <a:avLst/>
          </a:prstGeom>
          <a:ln>
            <a:noFill/>
          </a:ln>
          <a:extLst>
            <a:ext uri="{53640926-AAD7-44d8-BBD7-CCE9431645EC}">
              <a14:shadowObscured xmlns:a14="http://schemas.microsoft.com/office/drawing/2010/main"/>
            </a:ext>
          </a:extLst>
        </p:spPr>
      </p:pic>
      <p:pic>
        <p:nvPicPr>
          <p:cNvPr id="132" name="Picture 131"/>
          <p:cNvPicPr/>
          <p:nvPr/>
        </p:nvPicPr>
        <p:blipFill rotWithShape="1">
          <a:blip r:embed="rId18" cstate="print">
            <a:extLst>
              <a:ext uri="{28A0092B-C50C-407E-A947-70E740481C1C}">
                <a14:useLocalDpi xmlns:a14="http://schemas.microsoft.com/office/drawing/2010/main" val="0"/>
              </a:ext>
            </a:extLst>
          </a:blip>
          <a:srcRect l="1538" t="1922" r="14616" b="1963"/>
          <a:stretch/>
        </p:blipFill>
        <p:spPr bwMode="auto">
          <a:xfrm>
            <a:off x="23303894" y="8512262"/>
            <a:ext cx="4364325" cy="4009937"/>
          </a:xfrm>
          <a:prstGeom prst="rect">
            <a:avLst/>
          </a:prstGeom>
          <a:ln>
            <a:noFill/>
          </a:ln>
          <a:extLst>
            <a:ext uri="{53640926-AAD7-44d8-BBD7-CCE9431645EC}">
              <a14:shadowObscured xmlns:a14="http://schemas.microsoft.com/office/drawing/2010/main"/>
            </a:ext>
          </a:extLst>
        </p:spPr>
      </p:pic>
      <p:pic>
        <p:nvPicPr>
          <p:cNvPr id="133" name="Picture 132"/>
          <p:cNvPicPr/>
          <p:nvPr/>
        </p:nvPicPr>
        <p:blipFill rotWithShape="1">
          <a:blip r:embed="rId19" cstate="print">
            <a:extLst>
              <a:ext uri="{28A0092B-C50C-407E-A947-70E740481C1C}">
                <a14:useLocalDpi xmlns:a14="http://schemas.microsoft.com/office/drawing/2010/main" val="0"/>
              </a:ext>
            </a:extLst>
          </a:blip>
          <a:srcRect l="1538" t="1922" r="14616" b="1963"/>
          <a:stretch/>
        </p:blipFill>
        <p:spPr bwMode="auto">
          <a:xfrm>
            <a:off x="28480094" y="8736837"/>
            <a:ext cx="4802258" cy="3785361"/>
          </a:xfrm>
          <a:prstGeom prst="rect">
            <a:avLst/>
          </a:prstGeom>
          <a:ln>
            <a:noFill/>
          </a:ln>
          <a:extLst>
            <a:ext uri="{53640926-AAD7-44d8-BBD7-CCE9431645EC}">
              <a14:shadowObscured xmlns:a14="http://schemas.microsoft.com/office/drawing/2010/main"/>
            </a:ext>
          </a:extLst>
        </p:spPr>
      </p:pic>
      <p:sp>
        <p:nvSpPr>
          <p:cNvPr id="51" name="TextBox 50"/>
          <p:cNvSpPr txBox="1"/>
          <p:nvPr/>
        </p:nvSpPr>
        <p:spPr>
          <a:xfrm>
            <a:off x="23583294" y="12699139"/>
            <a:ext cx="9335106" cy="584776"/>
          </a:xfrm>
          <a:prstGeom prst="rect">
            <a:avLst/>
          </a:prstGeom>
          <a:noFill/>
        </p:spPr>
        <p:txBody>
          <a:bodyPr wrap="square" rtlCol="0">
            <a:spAutoFit/>
          </a:bodyPr>
          <a:lstStyle/>
          <a:p>
            <a:pPr lvl="0"/>
            <a:r>
              <a:rPr lang="en-US" sz="1600" b="1" dirty="0" smtClean="0">
                <a:latin typeface="Arial"/>
                <a:cs typeface="Arial"/>
              </a:rPr>
              <a:t>Fig 4: </a:t>
            </a:r>
            <a:r>
              <a:rPr lang="en-US" sz="1600" dirty="0" smtClean="0">
                <a:latin typeface="Arial"/>
                <a:cs typeface="Arial"/>
              </a:rPr>
              <a:t>These example plots represent Animal 6.</a:t>
            </a:r>
            <a:r>
              <a:rPr lang="en-US" sz="1600" b="1" dirty="0" smtClean="0">
                <a:latin typeface="Arial"/>
                <a:cs typeface="Arial"/>
              </a:rPr>
              <a:t> </a:t>
            </a:r>
            <a:r>
              <a:rPr lang="en-US" sz="1600" dirty="0" smtClean="0">
                <a:latin typeface="Arial"/>
                <a:cs typeface="Arial"/>
              </a:rPr>
              <a:t>(A) No </a:t>
            </a:r>
            <a:r>
              <a:rPr lang="en-US" sz="1600" dirty="0">
                <a:latin typeface="Arial"/>
                <a:cs typeface="Arial"/>
              </a:rPr>
              <a:t>frequency dependent trends were observed within </a:t>
            </a:r>
            <a:r>
              <a:rPr lang="en-US" sz="1600" dirty="0" smtClean="0">
                <a:latin typeface="Arial"/>
                <a:cs typeface="Arial"/>
              </a:rPr>
              <a:t>subjects</a:t>
            </a:r>
            <a:r>
              <a:rPr lang="en-US" sz="1600" dirty="0">
                <a:latin typeface="Arial"/>
                <a:cs typeface="Arial"/>
              </a:rPr>
              <a:t> </a:t>
            </a:r>
            <a:r>
              <a:rPr lang="en-US" sz="1600" dirty="0" smtClean="0">
                <a:latin typeface="Arial"/>
                <a:cs typeface="Arial"/>
              </a:rPr>
              <a:t>and (B) No </a:t>
            </a:r>
            <a:r>
              <a:rPr lang="en-US" sz="1600" dirty="0">
                <a:latin typeface="Arial"/>
                <a:cs typeface="Arial"/>
              </a:rPr>
              <a:t>trends in coherence were observed for low, mid, and high gamma bands. </a:t>
            </a:r>
            <a:endParaRPr lang="en-US" sz="1600" b="1" dirty="0">
              <a:latin typeface="Arial"/>
              <a:cs typeface="Arial"/>
            </a:endParaRPr>
          </a:p>
        </p:txBody>
      </p:sp>
      <p:sp>
        <p:nvSpPr>
          <p:cNvPr id="134" name="TextBox 133"/>
          <p:cNvSpPr txBox="1"/>
          <p:nvPr/>
        </p:nvSpPr>
        <p:spPr>
          <a:xfrm>
            <a:off x="26793406" y="13609492"/>
            <a:ext cx="7444673" cy="400053"/>
          </a:xfrm>
          <a:prstGeom prst="rect">
            <a:avLst/>
          </a:prstGeom>
          <a:noFill/>
        </p:spPr>
        <p:txBody>
          <a:bodyPr wrap="square" lIns="91384" tIns="45692" rIns="91384" bIns="45692" rtlCol="0">
            <a:spAutoFit/>
          </a:bodyPr>
          <a:lstStyle/>
          <a:p>
            <a:pPr algn="ctr"/>
            <a:r>
              <a:rPr lang="en-US" sz="2000" b="1" dirty="0">
                <a:latin typeface="Arial"/>
                <a:cs typeface="Arial"/>
              </a:rPr>
              <a:t>Fig 5</a:t>
            </a:r>
            <a:r>
              <a:rPr lang="en-US" sz="2000" b="1" dirty="0" smtClean="0">
                <a:latin typeface="Arial"/>
                <a:cs typeface="Arial"/>
              </a:rPr>
              <a:t>: Implantable VNS Cuff and EIB Board</a:t>
            </a:r>
            <a:endParaRPr lang="en-US" sz="2000" b="1" dirty="0">
              <a:latin typeface="Arial"/>
              <a:cs typeface="Arial"/>
            </a:endParaRPr>
          </a:p>
        </p:txBody>
      </p:sp>
      <p:sp>
        <p:nvSpPr>
          <p:cNvPr id="135" name="Text Placeholder 1"/>
          <p:cNvSpPr txBox="1">
            <a:spLocks/>
          </p:cNvSpPr>
          <p:nvPr/>
        </p:nvSpPr>
        <p:spPr>
          <a:xfrm>
            <a:off x="27500819" y="14360121"/>
            <a:ext cx="3273552" cy="639762"/>
          </a:xfrm>
          <a:prstGeom prst="rect">
            <a:avLst/>
          </a:prstGeom>
        </p:spPr>
        <p:txBody>
          <a:bodyPr vert="horz" lIns="334200" tIns="167100" rIns="334200" bIns="167100" rtlCol="0">
            <a:noAutofit/>
          </a:bodyPr>
          <a:lstStyle>
            <a:lvl1pPr marL="0" indent="0" algn="ctr" defTabSz="1671031" rtl="0" eaLnBrk="1" latinLnBrk="0" hangingPunct="1">
              <a:spcBef>
                <a:spcPct val="20000"/>
              </a:spcBef>
              <a:buFont typeface="Arial"/>
              <a:buNone/>
              <a:defRPr sz="11700" kern="1200">
                <a:solidFill>
                  <a:schemeClr val="tx1">
                    <a:tint val="75000"/>
                  </a:schemeClr>
                </a:solidFill>
                <a:latin typeface="+mn-lt"/>
                <a:ea typeface="+mn-ea"/>
                <a:cs typeface="+mn-cs"/>
              </a:defRPr>
            </a:lvl1pPr>
            <a:lvl2pPr marL="1671031" indent="0" algn="ctr" defTabSz="1671031" rtl="0" eaLnBrk="1" latinLnBrk="0" hangingPunct="1">
              <a:spcBef>
                <a:spcPct val="20000"/>
              </a:spcBef>
              <a:buFont typeface="Arial"/>
              <a:buNone/>
              <a:defRPr sz="10200" kern="1200">
                <a:solidFill>
                  <a:schemeClr val="tx1">
                    <a:tint val="75000"/>
                  </a:schemeClr>
                </a:solidFill>
                <a:latin typeface="+mn-lt"/>
                <a:ea typeface="+mn-ea"/>
                <a:cs typeface="+mn-cs"/>
              </a:defRPr>
            </a:lvl2pPr>
            <a:lvl3pPr marL="3342063" indent="0" algn="ctr" defTabSz="1671031" rtl="0" eaLnBrk="1" latinLnBrk="0" hangingPunct="1">
              <a:spcBef>
                <a:spcPct val="20000"/>
              </a:spcBef>
              <a:buFont typeface="Arial"/>
              <a:buNone/>
              <a:defRPr sz="8800" kern="1200">
                <a:solidFill>
                  <a:schemeClr val="tx1">
                    <a:tint val="75000"/>
                  </a:schemeClr>
                </a:solidFill>
                <a:latin typeface="+mn-lt"/>
                <a:ea typeface="+mn-ea"/>
                <a:cs typeface="+mn-cs"/>
              </a:defRPr>
            </a:lvl3pPr>
            <a:lvl4pPr marL="5013094" indent="0" algn="ctr" defTabSz="1671031" rtl="0" eaLnBrk="1" latinLnBrk="0" hangingPunct="1">
              <a:spcBef>
                <a:spcPct val="20000"/>
              </a:spcBef>
              <a:buFont typeface="Arial"/>
              <a:buNone/>
              <a:defRPr sz="7300" kern="1200">
                <a:solidFill>
                  <a:schemeClr val="tx1">
                    <a:tint val="75000"/>
                  </a:schemeClr>
                </a:solidFill>
                <a:latin typeface="+mn-lt"/>
                <a:ea typeface="+mn-ea"/>
                <a:cs typeface="+mn-cs"/>
              </a:defRPr>
            </a:lvl4pPr>
            <a:lvl5pPr marL="6684126" indent="0" algn="ctr" defTabSz="1671031" rtl="0" eaLnBrk="1" latinLnBrk="0" hangingPunct="1">
              <a:spcBef>
                <a:spcPct val="20000"/>
              </a:spcBef>
              <a:buFont typeface="Arial"/>
              <a:buNone/>
              <a:defRPr sz="7300" kern="1200">
                <a:solidFill>
                  <a:schemeClr val="tx1">
                    <a:tint val="75000"/>
                  </a:schemeClr>
                </a:solidFill>
                <a:latin typeface="+mn-lt"/>
                <a:ea typeface="+mn-ea"/>
                <a:cs typeface="+mn-cs"/>
              </a:defRPr>
            </a:lvl5pPr>
            <a:lvl6pPr marL="8355157" indent="0" algn="ctr" defTabSz="1671031" rtl="0" eaLnBrk="1" latinLnBrk="0" hangingPunct="1">
              <a:spcBef>
                <a:spcPct val="20000"/>
              </a:spcBef>
              <a:buFont typeface="Arial"/>
              <a:buNone/>
              <a:defRPr sz="7300" kern="1200">
                <a:solidFill>
                  <a:schemeClr val="tx1">
                    <a:tint val="75000"/>
                  </a:schemeClr>
                </a:solidFill>
                <a:latin typeface="+mn-lt"/>
                <a:ea typeface="+mn-ea"/>
                <a:cs typeface="+mn-cs"/>
              </a:defRPr>
            </a:lvl6pPr>
            <a:lvl7pPr marL="10026188" indent="0" algn="ctr" defTabSz="1671031" rtl="0" eaLnBrk="1" latinLnBrk="0" hangingPunct="1">
              <a:spcBef>
                <a:spcPct val="20000"/>
              </a:spcBef>
              <a:buFont typeface="Arial"/>
              <a:buNone/>
              <a:defRPr sz="7300" kern="1200">
                <a:solidFill>
                  <a:schemeClr val="tx1">
                    <a:tint val="75000"/>
                  </a:schemeClr>
                </a:solidFill>
                <a:latin typeface="+mn-lt"/>
                <a:ea typeface="+mn-ea"/>
                <a:cs typeface="+mn-cs"/>
              </a:defRPr>
            </a:lvl7pPr>
            <a:lvl8pPr marL="11697220" indent="0" algn="ctr" defTabSz="1671031" rtl="0" eaLnBrk="1" latinLnBrk="0" hangingPunct="1">
              <a:spcBef>
                <a:spcPct val="20000"/>
              </a:spcBef>
              <a:buFont typeface="Arial"/>
              <a:buNone/>
              <a:defRPr sz="7300" kern="1200">
                <a:solidFill>
                  <a:schemeClr val="tx1">
                    <a:tint val="75000"/>
                  </a:schemeClr>
                </a:solidFill>
                <a:latin typeface="+mn-lt"/>
                <a:ea typeface="+mn-ea"/>
                <a:cs typeface="+mn-cs"/>
              </a:defRPr>
            </a:lvl8pPr>
            <a:lvl9pPr marL="13368247" indent="0" algn="ctr" defTabSz="1671031" rtl="0" eaLnBrk="1" latinLnBrk="0" hangingPunct="1">
              <a:spcBef>
                <a:spcPct val="20000"/>
              </a:spcBef>
              <a:buFont typeface="Arial"/>
              <a:buNone/>
              <a:defRPr sz="7300" kern="1200">
                <a:solidFill>
                  <a:schemeClr val="tx1">
                    <a:tint val="75000"/>
                  </a:schemeClr>
                </a:solidFill>
                <a:latin typeface="+mn-lt"/>
                <a:ea typeface="+mn-ea"/>
                <a:cs typeface="+mn-cs"/>
              </a:defRPr>
            </a:lvl9pPr>
          </a:lstStyle>
          <a:p>
            <a:r>
              <a:rPr lang="en-US" sz="2600" dirty="0" smtClean="0">
                <a:solidFill>
                  <a:srgbClr val="000000"/>
                </a:solidFill>
                <a:latin typeface="Arial"/>
                <a:cs typeface="Arial"/>
              </a:rPr>
              <a:t>Rodent VNS Cuff  </a:t>
            </a:r>
            <a:endParaRPr lang="en-US" sz="2600" dirty="0">
              <a:solidFill>
                <a:srgbClr val="000000"/>
              </a:solidFill>
              <a:latin typeface="Arial"/>
              <a:cs typeface="Arial"/>
            </a:endParaRPr>
          </a:p>
        </p:txBody>
      </p:sp>
      <p:pic>
        <p:nvPicPr>
          <p:cNvPr id="137" name="Content Placeholder 7"/>
          <p:cNvPicPr>
            <a:picLocks noChangeAspect="1"/>
          </p:cNvPicPr>
          <p:nvPr/>
        </p:nvPicPr>
        <p:blipFill>
          <a:blip r:embed="rId20"/>
          <a:srcRect l="1236" r="1236"/>
          <a:stretch>
            <a:fillRect/>
          </a:stretch>
        </p:blipFill>
        <p:spPr>
          <a:xfrm>
            <a:off x="27961581" y="15125166"/>
            <a:ext cx="2449067" cy="2050382"/>
          </a:xfrm>
          <a:prstGeom prst="rect">
            <a:avLst/>
          </a:prstGeom>
        </p:spPr>
      </p:pic>
      <p:pic>
        <p:nvPicPr>
          <p:cNvPr id="138" name="Content Placeholder 8"/>
          <p:cNvPicPr>
            <a:picLocks noChangeAspect="1"/>
          </p:cNvPicPr>
          <p:nvPr/>
        </p:nvPicPr>
        <p:blipFill>
          <a:blip r:embed="rId21"/>
          <a:srcRect l="6548" r="6548"/>
          <a:stretch>
            <a:fillRect/>
          </a:stretch>
        </p:blipFill>
        <p:spPr>
          <a:xfrm>
            <a:off x="30814950" y="15124097"/>
            <a:ext cx="2235679" cy="1873546"/>
          </a:xfrm>
          <a:prstGeom prst="rect">
            <a:avLst/>
          </a:prstGeom>
        </p:spPr>
      </p:pic>
      <p:sp>
        <p:nvSpPr>
          <p:cNvPr id="139" name="TextBox 138"/>
          <p:cNvSpPr txBox="1"/>
          <p:nvPr/>
        </p:nvSpPr>
        <p:spPr>
          <a:xfrm>
            <a:off x="30936403" y="14494385"/>
            <a:ext cx="2345949" cy="492443"/>
          </a:xfrm>
          <a:prstGeom prst="rect">
            <a:avLst/>
          </a:prstGeom>
          <a:noFill/>
        </p:spPr>
        <p:txBody>
          <a:bodyPr wrap="square" rtlCol="0">
            <a:spAutoFit/>
          </a:bodyPr>
          <a:lstStyle/>
          <a:p>
            <a:pPr algn="ctr"/>
            <a:r>
              <a:rPr lang="en-US" sz="2600" dirty="0" smtClean="0">
                <a:latin typeface="Arial"/>
                <a:cs typeface="Arial"/>
              </a:rPr>
              <a:t>EIB* </a:t>
            </a:r>
            <a:endParaRPr lang="en-US" sz="2600" dirty="0">
              <a:latin typeface="Arial"/>
              <a:cs typeface="Arial"/>
            </a:endParaRPr>
          </a:p>
        </p:txBody>
      </p:sp>
      <p:sp>
        <p:nvSpPr>
          <p:cNvPr id="52" name="TextBox 51"/>
          <p:cNvSpPr txBox="1"/>
          <p:nvPr/>
        </p:nvSpPr>
        <p:spPr>
          <a:xfrm>
            <a:off x="28272940" y="17175548"/>
            <a:ext cx="4980889" cy="338554"/>
          </a:xfrm>
          <a:prstGeom prst="rect">
            <a:avLst/>
          </a:prstGeom>
          <a:noFill/>
        </p:spPr>
        <p:txBody>
          <a:bodyPr wrap="square" rtlCol="0">
            <a:spAutoFit/>
          </a:bodyPr>
          <a:lstStyle/>
          <a:p>
            <a:pPr algn="r"/>
            <a:r>
              <a:rPr lang="en-US" sz="1600" dirty="0" smtClean="0">
                <a:latin typeface="Arial"/>
                <a:cs typeface="Arial"/>
              </a:rPr>
              <a:t>*Electronic Interface Board</a:t>
            </a:r>
            <a:endParaRPr lang="en-US" sz="1600" dirty="0">
              <a:latin typeface="Arial"/>
              <a:cs typeface="Arial"/>
            </a:endParaRPr>
          </a:p>
        </p:txBody>
      </p:sp>
    </p:spTree>
    <p:extLst>
      <p:ext uri="{BB962C8B-B14F-4D97-AF65-F5344CB8AC3E}">
        <p14:creationId xmlns:p14="http://schemas.microsoft.com/office/powerpoint/2010/main" val="42382503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5">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3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 grpId="0" build="p"/>
      <p:bldP spid="13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23944</TotalTime>
  <Words>1384</Words>
  <Application>Microsoft Macintosh PowerPoint</Application>
  <PresentationFormat>Custom</PresentationFormat>
  <Paragraphs>145</Paragraphs>
  <Slides>1</Slides>
  <Notes>1</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Ali Izadi</dc:creator>
  <cp:lastModifiedBy>Arjang</cp:lastModifiedBy>
  <cp:revision>522</cp:revision>
  <dcterms:created xsi:type="dcterms:W3CDTF">2014-11-23T20:10:07Z</dcterms:created>
  <dcterms:modified xsi:type="dcterms:W3CDTF">2017-02-18T06:28:35Z</dcterms:modified>
</cp:coreProperties>
</file>